
<file path=[Content_Types].xml><?xml version="1.0" encoding="utf-8"?>
<Types xmlns="http://schemas.openxmlformats.org/package/2006/content-types">
  <Default Extension="gif" ContentType="image/gif"/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8" r:id="rId2"/>
    <p:sldId id="259" r:id="rId3"/>
    <p:sldId id="268" r:id="rId4"/>
    <p:sldId id="266" r:id="rId5"/>
    <p:sldId id="265" r:id="rId6"/>
    <p:sldId id="298" r:id="rId7"/>
    <p:sldId id="267" r:id="rId8"/>
    <p:sldId id="270" r:id="rId9"/>
    <p:sldId id="271" r:id="rId10"/>
    <p:sldId id="272" r:id="rId11"/>
    <p:sldId id="273" r:id="rId12"/>
    <p:sldId id="292" r:id="rId13"/>
    <p:sldId id="297" r:id="rId14"/>
    <p:sldId id="293" r:id="rId15"/>
    <p:sldId id="294" r:id="rId16"/>
    <p:sldId id="295" r:id="rId17"/>
    <p:sldId id="278" r:id="rId18"/>
    <p:sldId id="277" r:id="rId19"/>
    <p:sldId id="285" r:id="rId20"/>
    <p:sldId id="286" r:id="rId21"/>
    <p:sldId id="275" r:id="rId22"/>
    <p:sldId id="299" r:id="rId23"/>
    <p:sldId id="279" r:id="rId24"/>
    <p:sldId id="280" r:id="rId25"/>
    <p:sldId id="288" r:id="rId26"/>
    <p:sldId id="296" r:id="rId27"/>
    <p:sldId id="289" r:id="rId28"/>
    <p:sldId id="281" r:id="rId29"/>
    <p:sldId id="282" r:id="rId30"/>
    <p:sldId id="283" r:id="rId31"/>
    <p:sldId id="261" r:id="rId32"/>
    <p:sldId id="262" r:id="rId33"/>
    <p:sldId id="290" r:id="rId34"/>
  </p:sldIdLst>
  <p:sldSz cx="15122525" cy="9072563"/>
  <p:notesSz cx="6858000" cy="9144000"/>
  <p:defaultTextStyle>
    <a:defPPr>
      <a:defRPr lang="pt-BR"/>
    </a:defPPr>
    <a:lvl1pPr marL="0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9128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82573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73859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6514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56432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47718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39005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530291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8">
          <p15:clr>
            <a:srgbClr val="A4A3A4"/>
          </p15:clr>
        </p15:guide>
        <p15:guide id="2" pos="476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celo Nascimento Soares" initials="MS" lastIdx="1" clrIdx="0">
    <p:extLst>
      <p:ext uri="{19B8F6BF-5375-455C-9EA6-DF929625EA0E}">
        <p15:presenceInfo xmlns:p15="http://schemas.microsoft.com/office/powerpoint/2012/main" userId="S::57848@sga.pucminas.br::e1181ad1-117b-436f-a904-75007d1fca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339933"/>
    <a:srgbClr val="9933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5441" autoAdjust="0"/>
  </p:normalViewPr>
  <p:slideViewPr>
    <p:cSldViewPr>
      <p:cViewPr>
        <p:scale>
          <a:sx n="50" d="100"/>
          <a:sy n="50" d="100"/>
        </p:scale>
        <p:origin x="1014" y="114"/>
      </p:cViewPr>
      <p:guideLst>
        <p:guide orient="horz" pos="285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6522"/>
    </p:cViewPr>
  </p:sorterViewPr>
  <p:notesViewPr>
    <p:cSldViewPr>
      <p:cViewPr varScale="1">
        <p:scale>
          <a:sx n="82" d="100"/>
          <a:sy n="82" d="100"/>
        </p:scale>
        <p:origin x="229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0EB8466D-F729-5036-B207-05CBFD9EE7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99BE802-4054-3530-BE40-31C20F7E0E9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EAE913-460A-4EC7-BC8B-8935BFE8ABB7}" type="datetimeFigureOut">
              <a:rPr lang="pt-BR" smtClean="0"/>
              <a:t>08/04/2026</a:t>
            </a:fld>
            <a:endParaRPr lang="pt-BR" dirty="0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7844141-91E6-D8F6-4CF2-810ACAE6F33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B258DC88-932D-F5C9-85B3-668C46E205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E22EB-74FD-4D0F-A8BF-E899F8CE540A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75384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B71E4E-4CAF-43A1-84B8-DA93E7E06A38}" type="datetimeFigureOut">
              <a:rPr lang="pt-BR" smtClean="0"/>
              <a:t>08/04/2026</a:t>
            </a:fld>
            <a:endParaRPr lang="pt-BR" dirty="0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1143000"/>
            <a:ext cx="5143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 dirty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 dirty="0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D8E1B-6DCD-4136-B185-C338ACDBF86E}" type="slidenum">
              <a:rPr lang="pt-BR" smtClean="0"/>
              <a:t>‹nº›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539700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259FE-D8D6-EC73-BC02-8D1350FB0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94AE149-9282-5694-EF72-D44D99F46B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7875DE9-C3DA-522E-7958-45B3D9DA95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B5381A4-9923-A090-AB6C-EFED8DE65A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16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628230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BDD94-D038-6F8B-43D0-CB53C5A10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FB3DB4F-3500-CBD5-8029-855F2BCA9D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C062F50-FE0D-976C-DB84-BB55A86FD6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441A635-2AC6-6F92-2A6C-7E168518A6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25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070943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3BDD94-D038-6F8B-43D0-CB53C5A106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FB3DB4F-3500-CBD5-8029-855F2BCA9D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C062F50-FE0D-976C-DB84-BB55A86FD6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441A635-2AC6-6F92-2A6C-7E168518A6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26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375367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CC8D4-93BE-8C97-2535-34835196E5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C176ECC-8A4C-07E7-83C0-826F3E752A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66D32C0D-322F-5F6B-FD0C-28B082F3F9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5525313-29FC-A98C-687A-1BB7B6F98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27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64499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3C73E7-6433-77E6-787C-B34B0A702A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E069F7D-7D9E-42CB-4EA0-9F8275AF38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103A67EE-0B9B-6DCF-1F68-E9EC8A10F0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BA87507-A743-8B43-37DA-458A43611F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28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137800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5B3936-ACE0-3AE5-1248-166607D7E3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728E5276-3597-5D7B-47C9-43B9BBCFE5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713E1FE-CD57-A317-D406-3FE8600F2B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4017493-11EC-E074-E54F-8920AE12B8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29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564016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259FE-D8D6-EC73-BC02-8D1350FB0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94AE149-9282-5694-EF72-D44D99F46B1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7875DE9-C3DA-522E-7958-45B3D9DA95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B5381A4-9923-A090-AB6C-EFED8DE65A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17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09417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A41BC-2C03-2699-9ED3-D5171A334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8457B0D4-B1C0-BFFC-E2D5-12961242B3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C4F26310-0441-2F4B-B9C6-0693EA2B1E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6905DD3-19A1-9D83-5BF7-828A11FF81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18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80108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4560B-22B8-B3A3-143D-69FF6F7FAC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37BCFED4-874F-D8E0-6426-2E12E8459D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6E706FD2-C0C1-4723-7769-09806C30BE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68975CD-AED1-1DF3-89AB-C6061028DA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19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482808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BE176-4540-E691-8634-71C1C42D0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178DCF3C-3C86-BCF7-4F10-7FE86CFC72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B5432C00-EEED-4802-5050-471944CEF9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1AE6455-D5F8-BD54-73AC-0A37B560E9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20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721260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21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4400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22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314026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B664F-D107-94EB-98C1-EF224CE39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BF2862B-15E6-3CD1-6F42-6345E2FF95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E7267F3-D748-8539-C222-94284C8C58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85F7DD1-EEBE-674D-5F4F-859D5ACA687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23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933298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769F08-E6EC-1072-9515-98DD393FFB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B8CC4E7C-086F-2BBC-9046-B1FF42EA56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973055F-2556-2238-C124-8BA04814E1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453153B-9F79-2C11-C904-EED89906EF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ED8E1B-6DCD-4136-B185-C338ACDBF86E}" type="slidenum">
              <a:rPr lang="pt-BR" smtClean="0"/>
              <a:t>24</a:t>
            </a:fld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795098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504478" y="2304033"/>
            <a:ext cx="12854146" cy="1944721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296566" y="4680297"/>
            <a:ext cx="10585768" cy="1368152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  <a:lvl2pPr marL="6912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82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73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65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4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30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67EE994A-0B6A-AC95-EDD6-685FB30AC17E}"/>
              </a:ext>
            </a:extLst>
          </p:cNvPr>
          <p:cNvSpPr/>
          <p:nvPr userDrawn="1"/>
        </p:nvSpPr>
        <p:spPr>
          <a:xfrm>
            <a:off x="144438" y="1079897"/>
            <a:ext cx="12169352" cy="792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9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  <p:sp>
        <p:nvSpPr>
          <p:cNvPr id="10" name="Espaço Reservado para Número de Slide 5">
            <a:extLst>
              <a:ext uri="{FF2B5EF4-FFF2-40B4-BE49-F238E27FC236}">
                <a16:creationId xmlns:a16="http://schemas.microsoft.com/office/drawing/2014/main" id="{EB2F23F5-6F44-FF23-389E-3C9195EFBE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857" y="8709239"/>
            <a:ext cx="954677" cy="353971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88454" y="311129"/>
            <a:ext cx="11881319" cy="1512094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16446" y="2125090"/>
            <a:ext cx="7244665" cy="1165640"/>
          </a:xfrm>
        </p:spPr>
        <p:txBody>
          <a:bodyPr anchor="b"/>
          <a:lstStyle>
            <a:lvl1pPr marL="0" indent="0" algn="ctr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 dirty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216446" y="3290730"/>
            <a:ext cx="7244665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 dirty="0"/>
              <a:t>Clique para editar os estilos do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7705277" y="2125090"/>
            <a:ext cx="7200801" cy="1165640"/>
          </a:xfrm>
        </p:spPr>
        <p:txBody>
          <a:bodyPr anchor="b"/>
          <a:lstStyle>
            <a:lvl1pPr marL="0" indent="0" algn="ctr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 dirty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7705277" y="3290730"/>
            <a:ext cx="7200801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 dirty="0"/>
              <a:t>Clique para editar os estilos do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0" name="Espaço Reservado para Rodapé 4">
            <a:extLst>
              <a:ext uri="{FF2B5EF4-FFF2-40B4-BE49-F238E27FC236}">
                <a16:creationId xmlns:a16="http://schemas.microsoft.com/office/drawing/2014/main" id="{084F2630-23DC-9411-8824-C638616AE69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  <p:sp>
        <p:nvSpPr>
          <p:cNvPr id="11" name="Espaço Reservado para Número de Slide 5">
            <a:extLst>
              <a:ext uri="{FF2B5EF4-FFF2-40B4-BE49-F238E27FC236}">
                <a16:creationId xmlns:a16="http://schemas.microsoft.com/office/drawing/2014/main" id="{7AF49A46-A11C-59C7-5593-5647866EC48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53858" y="8709237"/>
            <a:ext cx="954677" cy="353971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Clique para editar o estilo do título mestre</a:t>
            </a:r>
          </a:p>
        </p:txBody>
      </p:sp>
      <p:sp>
        <p:nvSpPr>
          <p:cNvPr id="6" name="Espaço Reservado para Rodapé 4">
            <a:extLst>
              <a:ext uri="{FF2B5EF4-FFF2-40B4-BE49-F238E27FC236}">
                <a16:creationId xmlns:a16="http://schemas.microsoft.com/office/drawing/2014/main" id="{453B685E-92EB-061B-1391-8D16DBE418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  <p:sp>
        <p:nvSpPr>
          <p:cNvPr id="7" name="Espaço Reservado para Número de Slide 5">
            <a:extLst>
              <a:ext uri="{FF2B5EF4-FFF2-40B4-BE49-F238E27FC236}">
                <a16:creationId xmlns:a16="http://schemas.microsoft.com/office/drawing/2014/main" id="{6E54464D-3F21-DD7F-B029-434A584FF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857" y="8709239"/>
            <a:ext cx="954677" cy="353971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054FA68-3410-D2AE-4052-9951ACEAFE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9488F12-FCD3-C425-A892-AB83BBA0BB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3857" y="8709239"/>
            <a:ext cx="954677" cy="353971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824D391C-EE94-6CCE-4583-491F8034DD3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0" y="9356"/>
            <a:ext cx="15155834" cy="9053852"/>
          </a:xfrm>
          <a:prstGeom prst="rect">
            <a:avLst/>
          </a:prstGeom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288454" y="270861"/>
            <a:ext cx="11881320" cy="1270429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/>
          <a:p>
            <a:r>
              <a:rPr lang="pt-BR" dirty="0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88454" y="2088009"/>
            <a:ext cx="14780213" cy="6543288"/>
          </a:xfrm>
          <a:prstGeom prst="rect">
            <a:avLst/>
          </a:prstGeom>
        </p:spPr>
        <p:txBody>
          <a:bodyPr vert="horz" lIns="138257" tIns="69129" rIns="138257" bIns="69129" rtlCol="0">
            <a:normAutofit/>
          </a:bodyPr>
          <a:lstStyle/>
          <a:p>
            <a:pPr lvl="0"/>
            <a:r>
              <a:rPr lang="pt-BR" dirty="0"/>
              <a:t>Clique para editar os estilos do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5BED424E-3E50-87F5-AEA5-A6CCE8AE00F4}"/>
              </a:ext>
            </a:extLst>
          </p:cNvPr>
          <p:cNvSpPr/>
          <p:nvPr userDrawn="1"/>
        </p:nvSpPr>
        <p:spPr>
          <a:xfrm>
            <a:off x="288454" y="1704860"/>
            <a:ext cx="11881320" cy="97500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53858" y="8709237"/>
            <a:ext cx="954677" cy="353971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</p:sldLayoutIdLst>
  <p:hf hdr="0" ftr="0" dt="0"/>
  <p:txStyles>
    <p:titleStyle>
      <a:lvl1pPr algn="ctr" defTabSz="1382573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18465" indent="-518465" algn="l" defTabSz="1382573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1123340" indent="-432054" algn="l" defTabSz="1382573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728216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2419502" indent="-345643" algn="l" defTabSz="1382573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3110789" indent="-345643" algn="l" defTabSz="1382573" rtl="0" eaLnBrk="1" latinLnBrk="0" hangingPunct="1">
        <a:spcBef>
          <a:spcPct val="20000"/>
        </a:spcBef>
        <a:buFont typeface="Arial" pitchFamily="34" charset="0"/>
        <a:buChar char="»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3802075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93362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84648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75934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9128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82573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73859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514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56432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47718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39005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530291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microsoft.com/office/2017/06/relationships/model3d" Target="../media/model3d2.glb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mailto:Marcelo.soares@ipsemg.mg.gov.br" TargetMode="External"/><Relationship Id="rId2" Type="http://schemas.openxmlformats.org/officeDocument/2006/relationships/hyperlink" Target="mailto:Marcelo.soares@fluxusatuarial.com.br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hyperlink" Target="http://www.ogritodobicho.com/2011/11/se-localize-nas-acoes-do-blog-e.html" TargetMode="External"/><Relationship Id="rId4" Type="http://schemas.openxmlformats.org/officeDocument/2006/relationships/image" Target="../media/image12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E0BDC1-3DC0-5BC4-DD5B-F94CA99E75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8454" y="3816201"/>
            <a:ext cx="12854146" cy="720080"/>
          </a:xfrm>
        </p:spPr>
        <p:txBody>
          <a:bodyPr>
            <a:noAutofit/>
          </a:bodyPr>
          <a:lstStyle/>
          <a:p>
            <a:r>
              <a:rPr lang="pt-BR" sz="5400" dirty="0">
                <a:solidFill>
                  <a:srgbClr val="0033CC"/>
                </a:solidFill>
              </a:rPr>
              <a:t>Lei Complementar 226/2026</a:t>
            </a:r>
            <a:br>
              <a:rPr lang="pt-BR" sz="5400" dirty="0">
                <a:solidFill>
                  <a:srgbClr val="0033CC"/>
                </a:solidFill>
              </a:rPr>
            </a:br>
            <a:br>
              <a:rPr lang="pt-BR" sz="4800" dirty="0">
                <a:solidFill>
                  <a:srgbClr val="0033CC"/>
                </a:solidFill>
              </a:rPr>
            </a:br>
            <a:r>
              <a:rPr lang="pt-BR" sz="4800" dirty="0">
                <a:solidFill>
                  <a:srgbClr val="0033CC"/>
                </a:solidFill>
              </a:rPr>
              <a:t> PROJEÇÕES ATUARIAIS </a:t>
            </a:r>
            <a:br>
              <a:rPr lang="pt-BR" sz="4800" dirty="0">
                <a:solidFill>
                  <a:srgbClr val="0033CC"/>
                </a:solidFill>
              </a:rPr>
            </a:br>
            <a:r>
              <a:rPr lang="pt-BR" sz="4800" dirty="0">
                <a:solidFill>
                  <a:srgbClr val="0033CC"/>
                </a:solidFill>
              </a:rPr>
              <a:t>E </a:t>
            </a:r>
            <a:br>
              <a:rPr lang="pt-BR" sz="4800" dirty="0">
                <a:solidFill>
                  <a:srgbClr val="0033CC"/>
                </a:solidFill>
              </a:rPr>
            </a:br>
            <a:r>
              <a:rPr lang="pt-BR" sz="4800" dirty="0">
                <a:solidFill>
                  <a:srgbClr val="0033CC"/>
                </a:solidFill>
              </a:rPr>
              <a:t>AJUSTES NECESSÁRIOS NOS RPPS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88B9BDC-E5CF-0031-B781-8F17E96658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8751" y="104856"/>
            <a:ext cx="9721080" cy="720080"/>
          </a:xfrm>
        </p:spPr>
        <p:txBody>
          <a:bodyPr>
            <a:noAutofit/>
          </a:bodyPr>
          <a:lstStyle/>
          <a:p>
            <a:r>
              <a:rPr lang="pt-BR" sz="4600" b="1" dirty="0">
                <a:solidFill>
                  <a:schemeClr val="accent6">
                    <a:lumMod val="75000"/>
                  </a:schemeClr>
                </a:solidFill>
              </a:rPr>
              <a:t>22º</a:t>
            </a:r>
            <a:r>
              <a:rPr lang="pt-BR" sz="4600" dirty="0">
                <a:solidFill>
                  <a:schemeClr val="tx1"/>
                </a:solidFill>
              </a:rPr>
              <a:t> Congresso Estadual da </a:t>
            </a:r>
            <a:r>
              <a:rPr lang="pt-BR" sz="4600" b="1" dirty="0">
                <a:solidFill>
                  <a:schemeClr val="accent6">
                    <a:lumMod val="75000"/>
                  </a:schemeClr>
                </a:solidFill>
              </a:rPr>
              <a:t>APEPREM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F6236F0-C38B-0451-BDB1-8D0C496142F1}"/>
              </a:ext>
            </a:extLst>
          </p:cNvPr>
          <p:cNvSpPr txBox="1"/>
          <p:nvPr/>
        </p:nvSpPr>
        <p:spPr>
          <a:xfrm>
            <a:off x="9332849" y="7992665"/>
            <a:ext cx="57896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i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IBA – Instituto Brasileiro de Atuária</a:t>
            </a:r>
          </a:p>
          <a:p>
            <a:pPr algn="ctr"/>
            <a:r>
              <a:rPr lang="pt-BR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Marcelo Soares, MIBA – Atuário</a:t>
            </a: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21173844-4ADA-5148-229C-DEAC3CE3842A}"/>
              </a:ext>
            </a:extLst>
          </p:cNvPr>
          <p:cNvSpPr/>
          <p:nvPr/>
        </p:nvSpPr>
        <p:spPr>
          <a:xfrm>
            <a:off x="0" y="824936"/>
            <a:ext cx="9721080" cy="457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1547920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A41B6C-832E-CFA0-AD4F-512462409B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800" dirty="0"/>
              <a:t>Operadora de Risco: Analogia Hidráulica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F196F47C-71AE-D916-EC57-32824CEED5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10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B4479B7D-BB08-DCE8-6FC3-59783553F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502" y="2048945"/>
            <a:ext cx="13515887" cy="683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41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DB09979-C970-9A16-1813-19BD01EBF0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Equação de Equilíbrio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F59BACC6-8108-58E4-0CE0-40B6C5C4B2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11</a:t>
            </a:fld>
            <a:endParaRPr lang="pt-BR" dirty="0"/>
          </a:p>
        </p:txBody>
      </p:sp>
      <p:sp>
        <p:nvSpPr>
          <p:cNvPr id="4" name="Text Box 5">
            <a:extLst>
              <a:ext uri="{FF2B5EF4-FFF2-40B4-BE49-F238E27FC236}">
                <a16:creationId xmlns:a16="http://schemas.microsoft.com/office/drawing/2014/main" id="{EACF64AA-545B-EFBF-9755-5826A69F6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2750" y="1903207"/>
            <a:ext cx="86594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pt-BR" sz="5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Receita</a:t>
            </a:r>
            <a:r>
              <a:rPr lang="pt-BR" sz="54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           </a:t>
            </a:r>
            <a:r>
              <a:rPr lang="pt-BR" sz="5400" b="1" dirty="0"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=</a:t>
            </a:r>
            <a:r>
              <a:rPr lang="pt-BR" sz="54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       </a:t>
            </a:r>
            <a:r>
              <a:rPr lang="pt-BR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anose="020B0604020202020204" pitchFamily="34" charset="0"/>
              </a:rPr>
              <a:t>Despesa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0531087-94D5-9897-D689-FC9D3BFF28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54" y="3528169"/>
            <a:ext cx="13384228" cy="4095779"/>
          </a:xfrm>
          <a:prstGeom prst="rect">
            <a:avLst/>
          </a:prstGeom>
        </p:spPr>
      </p:pic>
      <p:sp>
        <p:nvSpPr>
          <p:cNvPr id="6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1937829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800" dirty="0"/>
              <a:t>Controle, Fiscalização  e  Normativos</a:t>
            </a: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12</a:t>
            </a:fld>
            <a:endParaRPr lang="pt-BR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6DB08BB-1941-C3B3-033D-10F46FB275D2}"/>
              </a:ext>
            </a:extLst>
          </p:cNvPr>
          <p:cNvSpPr txBox="1">
            <a:spLocks/>
          </p:cNvSpPr>
          <p:nvPr/>
        </p:nvSpPr>
        <p:spPr>
          <a:xfrm>
            <a:off x="1857173" y="2259969"/>
            <a:ext cx="10062929" cy="38995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 fontScale="70000" lnSpcReduction="20000"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pt-BR" sz="2800" dirty="0">
              <a:solidFill>
                <a:srgbClr val="0033CC"/>
              </a:solidFill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3708F1DF-34B2-2435-0DED-989F56B7735A}"/>
              </a:ext>
            </a:extLst>
          </p:cNvPr>
          <p:cNvSpPr/>
          <p:nvPr/>
        </p:nvSpPr>
        <p:spPr>
          <a:xfrm>
            <a:off x="288454" y="2189125"/>
            <a:ext cx="6984776" cy="5872279"/>
          </a:xfrm>
          <a:prstGeom prst="roundRect">
            <a:avLst/>
          </a:prstGeom>
          <a:solidFill>
            <a:srgbClr val="3399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pt-BR" sz="40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Controle Externo</a:t>
            </a:r>
          </a:p>
          <a:p>
            <a:pPr algn="just"/>
            <a:endParaRPr lang="pt-BR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Ministério da Previdência Social;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Tribunal de Contas do Estado;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Tribunal de Contas dos Municípios (se instituído);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endParaRPr lang="pt-B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BR" sz="4000" b="1" u="sng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Controle Interno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Conselhos do RPPS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Controladoria do Ente</a:t>
            </a:r>
          </a:p>
          <a:p>
            <a:pPr algn="just"/>
            <a:endParaRPr lang="pt-B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/>
            <a:endParaRPr lang="pt-B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pt-B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pt-BR" sz="2000" dirty="0">
              <a:solidFill>
                <a:schemeClr val="bg1"/>
              </a:solidFill>
            </a:endParaRP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32F4AAD8-E424-517F-4C29-C40AA7AC70E5}"/>
              </a:ext>
            </a:extLst>
          </p:cNvPr>
          <p:cNvSpPr/>
          <p:nvPr/>
        </p:nvSpPr>
        <p:spPr>
          <a:xfrm>
            <a:off x="7633270" y="2160178"/>
            <a:ext cx="7344393" cy="5846798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Principais Normativos</a:t>
            </a:r>
          </a:p>
          <a:p>
            <a:pPr algn="just"/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Constituição Federal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 Complementar Federal 101/2000;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 Federal 9.717/98;</a:t>
            </a:r>
          </a:p>
          <a:p>
            <a:pPr marL="457200" indent="-457200" algn="just">
              <a:buFont typeface="Wingdings" panose="05000000000000000000" pitchFamily="2" charset="2"/>
              <a:buChar char="q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Portaria MTP 1.467/2022</a:t>
            </a:r>
          </a:p>
          <a:p>
            <a:pPr algn="just"/>
            <a:endParaRPr lang="pt-BR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Constituição Estadual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 orgânica do Município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Lei Complementar do Ente</a:t>
            </a:r>
          </a:p>
          <a:p>
            <a:pPr algn="ctr"/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31174117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50A9F-ACB7-0557-756D-6C22BE36E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4800" dirty="0">
                <a:solidFill>
                  <a:srgbClr val="0033CC"/>
                </a:solidFill>
              </a:rPr>
              <a:t>Liquidez e Solvência:  </a:t>
            </a:r>
            <a:br>
              <a:rPr lang="pt-BR" sz="4800" dirty="0">
                <a:solidFill>
                  <a:srgbClr val="0033CC"/>
                </a:solidFill>
              </a:rPr>
            </a:br>
            <a:r>
              <a:rPr lang="pt-BR" sz="4800" dirty="0">
                <a:solidFill>
                  <a:srgbClr val="0033CC"/>
                </a:solidFill>
              </a:rPr>
              <a:t>análise do presente e o futuro</a:t>
            </a:r>
            <a:endParaRPr lang="pt-BR" sz="4800" dirty="0"/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EF473A2E-0A34-F2FC-D32C-CE3D6DBE85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13</a:t>
            </a:fld>
            <a:endParaRPr lang="pt-BR" dirty="0"/>
          </a:p>
        </p:txBody>
      </p:sp>
      <p:sp>
        <p:nvSpPr>
          <p:cNvPr id="4" name="Espaço Reservado para Texto 1">
            <a:extLst>
              <a:ext uri="{FF2B5EF4-FFF2-40B4-BE49-F238E27FC236}">
                <a16:creationId xmlns:a16="http://schemas.microsoft.com/office/drawing/2014/main" id="{B31287B4-5374-6E1F-D274-C93A4CDFE684}"/>
              </a:ext>
            </a:extLst>
          </p:cNvPr>
          <p:cNvSpPr txBox="1">
            <a:spLocks/>
          </p:cNvSpPr>
          <p:nvPr/>
        </p:nvSpPr>
        <p:spPr>
          <a:xfrm>
            <a:off x="1008534" y="2261657"/>
            <a:ext cx="11521280" cy="1152128"/>
          </a:xfrm>
          <a:prstGeom prst="rect">
            <a:avLst/>
          </a:prstGeom>
        </p:spPr>
        <p:txBody>
          <a:bodyPr vert="horz" lIns="121920" tIns="60960" rIns="121920" bIns="6096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6600" b="1" dirty="0">
                <a:solidFill>
                  <a:schemeClr val="tx1"/>
                </a:solidFill>
              </a:rPr>
              <a:t>Solvência</a:t>
            </a:r>
            <a:r>
              <a:rPr lang="pt-BR" sz="6600" b="1" dirty="0"/>
              <a:t>         </a:t>
            </a:r>
            <a:r>
              <a:rPr lang="pt-BR" sz="6600" b="1" dirty="0">
                <a:solidFill>
                  <a:srgbClr val="FF0000"/>
                </a:solidFill>
              </a:rPr>
              <a:t>&amp;</a:t>
            </a:r>
            <a:r>
              <a:rPr lang="pt-BR" sz="6600" b="1" dirty="0"/>
              <a:t>       </a:t>
            </a:r>
            <a:r>
              <a:rPr lang="pt-BR" sz="6600" b="1" dirty="0">
                <a:solidFill>
                  <a:srgbClr val="003399"/>
                </a:solidFill>
              </a:rPr>
              <a:t>Liquidez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Modelo 3D 4" descr="Seta">
                <a:extLst>
                  <a:ext uri="{FF2B5EF4-FFF2-40B4-BE49-F238E27FC236}">
                    <a16:creationId xmlns:a16="http://schemas.microsoft.com/office/drawing/2014/main" id="{EF9C1D22-D988-8C1B-847C-03D97287B96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62919453"/>
                  </p:ext>
                </p:extLst>
              </p:nvPr>
            </p:nvGraphicFramePr>
            <p:xfrm rot="5400000">
              <a:off x="2433911" y="3641616"/>
              <a:ext cx="1959937" cy="2074387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1959937" cy="2074387"/>
                    </a:xfrm>
                    <a:prstGeom prst="rect">
                      <a:avLst/>
                    </a:prstGeom>
                  </am3d:spPr>
                  <am3d:camera>
                    <am3d:pos x="0" y="0" z="6570325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44604603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689653" ay="3735732" az="612172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98481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Modelo 3D 4" descr="Seta">
                <a:extLst>
                  <a:ext uri="{FF2B5EF4-FFF2-40B4-BE49-F238E27FC236}">
                    <a16:creationId xmlns:a16="http://schemas.microsoft.com/office/drawing/2014/main" id="{EF9C1D22-D988-8C1B-847C-03D97287B96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2433911" y="3641616"/>
                <a:ext cx="1959937" cy="20743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6" name="Modelo 3D 5" descr="Seta">
                <a:extLst>
                  <a:ext uri="{FF2B5EF4-FFF2-40B4-BE49-F238E27FC236}">
                    <a16:creationId xmlns:a16="http://schemas.microsoft.com/office/drawing/2014/main" id="{CB7F2950-D850-F5F4-41A7-C2FA96BD899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15305406"/>
                  </p:ext>
                </p:extLst>
              </p:nvPr>
            </p:nvGraphicFramePr>
            <p:xfrm rot="5400000">
              <a:off x="9274671" y="3790031"/>
              <a:ext cx="1959937" cy="2074387"/>
            </p:xfrm>
            <a:graphic>
              <a:graphicData uri="http://schemas.microsoft.com/office/drawing/2017/model3d">
                <am3d:model3d r:embed="rId2">
                  <am3d:spPr>
                    <a:xfrm rot="5400000">
                      <a:off x="0" y="0"/>
                      <a:ext cx="1959937" cy="2074387"/>
                    </a:xfrm>
                    <a:prstGeom prst="rect">
                      <a:avLst/>
                    </a:prstGeom>
                  </am3d:spPr>
                  <am3d:camera>
                    <am3d:pos x="0" y="0" z="65703258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544604603" d="1000000"/>
                    <am3d:preTrans dx="0" dy="0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689653" ay="3735732" az="612172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298481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6" name="Modelo 3D 5" descr="Seta">
                <a:extLst>
                  <a:ext uri="{FF2B5EF4-FFF2-40B4-BE49-F238E27FC236}">
                    <a16:creationId xmlns:a16="http://schemas.microsoft.com/office/drawing/2014/main" id="{CB7F2950-D850-F5F4-41A7-C2FA96BD899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5400000">
                <a:off x="9274671" y="3790031"/>
                <a:ext cx="1959937" cy="2074387"/>
              </a:xfrm>
              <a:prstGeom prst="rect">
                <a:avLst/>
              </a:prstGeom>
            </p:spPr>
          </p:pic>
        </mc:Fallback>
      </mc:AlternateContent>
      <p:sp>
        <p:nvSpPr>
          <p:cNvPr id="7" name="Rolagem: Horizontal 6">
            <a:extLst>
              <a:ext uri="{FF2B5EF4-FFF2-40B4-BE49-F238E27FC236}">
                <a16:creationId xmlns:a16="http://schemas.microsoft.com/office/drawing/2014/main" id="{8E6D7E54-52E9-2698-D887-6334BF1CF4BB}"/>
              </a:ext>
            </a:extLst>
          </p:cNvPr>
          <p:cNvSpPr/>
          <p:nvPr/>
        </p:nvSpPr>
        <p:spPr>
          <a:xfrm>
            <a:off x="576486" y="5658778"/>
            <a:ext cx="6048672" cy="2909951"/>
          </a:xfrm>
          <a:prstGeom prst="horizontalScroll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rIns="48000" rtlCol="0" anchor="ctr"/>
          <a:lstStyle/>
          <a:p>
            <a:pPr marL="380990" indent="-380990">
              <a:buFont typeface="Wingdings" panose="05000000000000000000" pitchFamily="2" charset="2"/>
              <a:buChar char="ü"/>
            </a:pPr>
            <a:r>
              <a:rPr lang="pt-B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Provisões Técnicas</a:t>
            </a:r>
          </a:p>
          <a:p>
            <a:pPr marL="380990" indent="-380990">
              <a:buFont typeface="Wingdings" panose="05000000000000000000" pitchFamily="2" charset="2"/>
              <a:buChar char="ü"/>
            </a:pPr>
            <a:r>
              <a:rPr lang="pt-B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Resultado Atuarial</a:t>
            </a:r>
          </a:p>
          <a:p>
            <a:pPr marL="380990" indent="-380990">
              <a:buFont typeface="Wingdings" panose="05000000000000000000" pitchFamily="2" charset="2"/>
              <a:buChar char="ü"/>
            </a:pPr>
            <a:r>
              <a:rPr lang="pt-B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Déficit / Superávit</a:t>
            </a:r>
          </a:p>
          <a:p>
            <a:pPr marL="380990" indent="-380990">
              <a:buFont typeface="Wingdings" panose="05000000000000000000" pitchFamily="2" charset="2"/>
              <a:buChar char="ü"/>
            </a:pPr>
            <a:r>
              <a:rPr lang="pt-B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Planos de Amortização</a:t>
            </a:r>
          </a:p>
        </p:txBody>
      </p:sp>
      <p:sp>
        <p:nvSpPr>
          <p:cNvPr id="8" name="Rolagem: Horizontal 7">
            <a:extLst>
              <a:ext uri="{FF2B5EF4-FFF2-40B4-BE49-F238E27FC236}">
                <a16:creationId xmlns:a16="http://schemas.microsoft.com/office/drawing/2014/main" id="{C580959D-B186-683C-8386-00591FCAE468}"/>
              </a:ext>
            </a:extLst>
          </p:cNvPr>
          <p:cNvSpPr/>
          <p:nvPr/>
        </p:nvSpPr>
        <p:spPr>
          <a:xfrm>
            <a:off x="7201222" y="5807193"/>
            <a:ext cx="7921303" cy="2390379"/>
          </a:xfrm>
          <a:prstGeom prst="horizontalScroll">
            <a:avLst/>
          </a:prstGeom>
          <a:solidFill>
            <a:srgbClr val="0033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8000" rIns="48000" rtlCol="0" anchor="ctr"/>
          <a:lstStyle/>
          <a:p>
            <a:pPr marL="380990" indent="-380990">
              <a:buFont typeface="Wingdings" panose="05000000000000000000" pitchFamily="2" charset="2"/>
              <a:buChar char="q"/>
            </a:pPr>
            <a:r>
              <a:rPr lang="pt-B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Demonstr</a:t>
            </a: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 Receitas/Despesas  </a:t>
            </a:r>
            <a:r>
              <a:rPr lang="pt-B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 </a:t>
            </a:r>
            <a:r>
              <a:rPr lang="pt-B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LRF</a:t>
            </a:r>
          </a:p>
          <a:p>
            <a:pPr marL="380990" indent="-380990">
              <a:buFont typeface="Wingdings" panose="05000000000000000000" pitchFamily="2" charset="2"/>
              <a:buChar char="q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Demonstr.  de Viabilidade</a:t>
            </a:r>
          </a:p>
        </p:txBody>
      </p:sp>
    </p:spTree>
    <p:extLst>
      <p:ext uri="{BB962C8B-B14F-4D97-AF65-F5344CB8AC3E}">
        <p14:creationId xmlns:p14="http://schemas.microsoft.com/office/powerpoint/2010/main" val="1778374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0" y="1727969"/>
            <a:ext cx="15122526" cy="819499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5400" dirty="0"/>
              <a:t>Equilíbrio Financeiro e Atuarial</a:t>
            </a:r>
          </a:p>
        </p:txBody>
      </p:sp>
      <p:sp>
        <p:nvSpPr>
          <p:cNvPr id="3" name="Espaço Reservado para Número de Slid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14</a:t>
            </a:fld>
            <a:endParaRPr lang="pt-BR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3F227252-71AC-93DE-243C-4FA8667AAAA1}"/>
              </a:ext>
            </a:extLst>
          </p:cNvPr>
          <p:cNvSpPr txBox="1">
            <a:spLocks/>
          </p:cNvSpPr>
          <p:nvPr/>
        </p:nvSpPr>
        <p:spPr>
          <a:xfrm>
            <a:off x="751921" y="2633554"/>
            <a:ext cx="10017244" cy="43289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 fontScale="77500" lnSpcReduction="20000"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pt-BR" sz="2800" dirty="0">
              <a:solidFill>
                <a:srgbClr val="0033CC"/>
              </a:solidFill>
            </a:endParaRPr>
          </a:p>
        </p:txBody>
      </p:sp>
      <p:sp>
        <p:nvSpPr>
          <p:cNvPr id="5" name="Retângulo Arredondado 4"/>
          <p:cNvSpPr/>
          <p:nvPr/>
        </p:nvSpPr>
        <p:spPr>
          <a:xfrm>
            <a:off x="288454" y="1885900"/>
            <a:ext cx="14533669" cy="166417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Art. 40. </a:t>
            </a:r>
            <a:r>
              <a:rPr lang="pt-BR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regime próprio de previdência social dos servidores titulares de cargos efetivos terá caráter contributivo e solidário, mediante contribuição do respectivo ente federativo, de servidores ativos, de aposentados e de pensionistas, </a:t>
            </a:r>
            <a:r>
              <a:rPr lang="pt-BR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observados critérios que preservem o equilíbrio financeiro e atuarial</a:t>
            </a:r>
            <a:r>
              <a:rPr lang="pt-BR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 </a:t>
            </a:r>
            <a:r>
              <a:rPr lang="pt-BR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pt-BR" b="1" dirty="0">
                <a:solidFill>
                  <a:srgbClr val="0000F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            (</a:t>
            </a:r>
            <a:r>
              <a:rPr lang="pt-BR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CONSTITUIÇÃO FEDERAL DE 1988)</a:t>
            </a:r>
          </a:p>
        </p:txBody>
      </p:sp>
      <p:sp>
        <p:nvSpPr>
          <p:cNvPr id="6" name="Retângulo Arredondado 5"/>
          <p:cNvSpPr/>
          <p:nvPr/>
        </p:nvSpPr>
        <p:spPr>
          <a:xfrm>
            <a:off x="188232" y="3711691"/>
            <a:ext cx="14826129" cy="1401901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Art. 69. </a:t>
            </a:r>
            <a:r>
              <a:rPr lang="pt-B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 ente da Federação que mantiver ou vier a instituir regime próprio de previdência social</a:t>
            </a:r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para seus servidores conferir-lhe-á caráter contributivo e o organizará com base em normas de contabilidade e atuária </a:t>
            </a:r>
            <a:r>
              <a:rPr lang="pt-B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que preservem seu equilíbrio financeiro e atuarial.                   (LRF/2000)</a:t>
            </a:r>
          </a:p>
        </p:txBody>
      </p:sp>
      <p:sp>
        <p:nvSpPr>
          <p:cNvPr id="7" name="Retângulo Arredondado 6"/>
          <p:cNvSpPr/>
          <p:nvPr/>
        </p:nvSpPr>
        <p:spPr>
          <a:xfrm>
            <a:off x="199942" y="5236849"/>
            <a:ext cx="14785092" cy="169689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Art. </a:t>
            </a:r>
            <a:r>
              <a:rPr lang="pt-BR" altLang="pt-B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1º</a:t>
            </a:r>
            <a:r>
              <a:rPr lang="pt-BR" altLang="pt-BR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pt-BR" altLang="pt-B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Os regimes próprios de previdência social dos servidores públicos da União, dos Estados, do Distrito Federal e dos Municípios, dos militares dos Estados e do Distrito Federal </a:t>
            </a:r>
            <a:r>
              <a:rPr lang="pt-BR" altLang="pt-BR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deverão ser organizados, os em normas gerais de contabilidade e atuária, </a:t>
            </a:r>
            <a:r>
              <a:rPr lang="pt-BR" altLang="pt-BR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de modo a garantir o seu equilíbrio financeiro e atuarial</a:t>
            </a:r>
            <a:r>
              <a:rPr lang="pt-BR" altLang="pt-BR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 </a:t>
            </a:r>
            <a:r>
              <a:rPr lang="pt-BR" altLang="pt-BR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(...):                                                                   </a:t>
            </a:r>
            <a:r>
              <a:rPr lang="pt-BR" altLang="pt-BR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(Lei Federal 9.717/98)</a:t>
            </a:r>
          </a:p>
        </p:txBody>
      </p:sp>
      <p:sp>
        <p:nvSpPr>
          <p:cNvPr id="8" name="Retângulo Arredondado 7"/>
          <p:cNvSpPr/>
          <p:nvPr/>
        </p:nvSpPr>
        <p:spPr>
          <a:xfrm>
            <a:off x="53857" y="7107684"/>
            <a:ext cx="14931177" cy="17960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Art 2º</a:t>
            </a:r>
            <a:r>
              <a:rPr lang="pt-BR" sz="2600" b="1" dirty="0">
                <a:solidFill>
                  <a:schemeClr val="tx1"/>
                </a:solidFill>
              </a:rPr>
              <a:t>. Para os efeitos desta Portaria, considera-se:    (...)                          </a:t>
            </a:r>
            <a:r>
              <a:rPr lang="pt-BR" sz="2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(Portaria MPT 1467/2022)</a:t>
            </a:r>
          </a:p>
          <a:p>
            <a:pPr algn="just"/>
            <a:r>
              <a:rPr lang="pt-BR" sz="2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XV - equilíbrio financeiro e atuarial: </a:t>
            </a:r>
            <a:r>
              <a:rPr lang="pt-BR" sz="2600" b="1" dirty="0">
                <a:solidFill>
                  <a:schemeClr val="tx1"/>
                </a:solidFill>
              </a:rPr>
              <a:t>a garantia de equivalência, a valor presente, entre o fluxo das receitas estimadas e das despesas projetadas, apuradas atuarialmente, que, juntamente com os bens, direitos e ativos vinculados, comparados às obrigações assumidas, evidenciem a solvência e a liquidez do plano;  </a:t>
            </a:r>
          </a:p>
        </p:txBody>
      </p:sp>
    </p:spTree>
    <p:extLst>
      <p:ext uri="{BB962C8B-B14F-4D97-AF65-F5344CB8AC3E}">
        <p14:creationId xmlns:p14="http://schemas.microsoft.com/office/powerpoint/2010/main" val="590435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15</a:t>
            </a:fld>
            <a:endParaRPr lang="pt-BR" dirty="0"/>
          </a:p>
        </p:txBody>
      </p:sp>
      <p:sp>
        <p:nvSpPr>
          <p:cNvPr id="4" name="Retângulo Arredondado 3"/>
          <p:cNvSpPr/>
          <p:nvPr/>
        </p:nvSpPr>
        <p:spPr>
          <a:xfrm>
            <a:off x="409822" y="6262557"/>
            <a:ext cx="14446891" cy="259681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pt-BR" sz="3200" b="1" i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Art. 8º </a:t>
            </a:r>
            <a:r>
              <a:rPr lang="pt-BR" sz="28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 responsáveis pelos poderes, órgãos ou entidades do ente estatal, os dirigentes da unidade gestora do respectivo regime próprio de previdência social e os membros dos seus conselhos e comitês respondem diretamente por infração ao disposto nesta Lei, sujeitando-se, no que couber, </a:t>
            </a:r>
            <a:r>
              <a:rPr lang="pt-BR" sz="2800" b="1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ao regime disciplinar estabelecido na Lei Complementar nº 109, de 29 de maio de 2001, e seu regulamento</a:t>
            </a:r>
            <a:r>
              <a:rPr lang="pt-BR" sz="2800" b="1" i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e conforme diretrizes gerais.                </a:t>
            </a:r>
            <a:r>
              <a:rPr lang="pt-BR" sz="3600" b="1" i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LEI FEDERAL 9.717/98</a:t>
            </a:r>
            <a:endParaRPr lang="pt-BR" sz="28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etângulo Arredondado 4">
            <a:extLst>
              <a:ext uri="{FF2B5EF4-FFF2-40B4-BE49-F238E27FC236}">
                <a16:creationId xmlns:a16="http://schemas.microsoft.com/office/drawing/2014/main" id="{EC609705-5674-75A2-A028-9F9E5C8E5C82}"/>
              </a:ext>
            </a:extLst>
          </p:cNvPr>
          <p:cNvSpPr/>
          <p:nvPr/>
        </p:nvSpPr>
        <p:spPr>
          <a:xfrm>
            <a:off x="288451" y="2151768"/>
            <a:ext cx="14689631" cy="3672408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0" rIns="0" bIns="0" rtlCol="0" anchor="ctr"/>
          <a:lstStyle/>
          <a:p>
            <a:pPr algn="just"/>
            <a:r>
              <a:rPr lang="pt-B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Art. 9º </a:t>
            </a: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Até que entre em vigor lei complementar que discipline o </a:t>
            </a:r>
            <a:r>
              <a:rPr lang="pt-B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§ 22 do art. 40 da Constituição Federal</a:t>
            </a: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aplicam-se aos regimes próprios de previdência social o disposto na </a:t>
            </a:r>
            <a:r>
              <a:rPr lang="pt-B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Lei nº 9.717, de 27 de novembro de 1998</a:t>
            </a: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e o disposto neste artigo.</a:t>
            </a:r>
          </a:p>
          <a:p>
            <a:pPr algn="just"/>
            <a:endParaRPr lang="pt-BR" sz="7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§ 1º O equilíbrio financeiro e atuarial do regime próprio de previdência social deverá ser comprovado por meio de garantia de equivalência, a valor presente, entre o fluxo das receitas estimadas e das despesas projetadas, apuradas atuarialmente</a:t>
            </a:r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, que, juntamente com os bens, direitos e ativos vinculados, comparados às obrigações assumidas, evidenciem a solvência e a liquidez do plano de benefícios.                                     </a:t>
            </a:r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EMENDA CONSTITUCIONAL  103/2019</a:t>
            </a:r>
            <a:endParaRPr lang="pt-BR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288454" y="270861"/>
            <a:ext cx="11881320" cy="1270429"/>
          </a:xfrm>
        </p:spPr>
        <p:txBody>
          <a:bodyPr>
            <a:normAutofit/>
          </a:bodyPr>
          <a:lstStyle/>
          <a:p>
            <a:r>
              <a:rPr lang="pt-BR" sz="5400" dirty="0"/>
              <a:t>Equilíbrio Financeiro e Atuarial</a:t>
            </a:r>
          </a:p>
        </p:txBody>
      </p:sp>
    </p:spTree>
    <p:extLst>
      <p:ext uri="{BB962C8B-B14F-4D97-AF65-F5344CB8AC3E}">
        <p14:creationId xmlns:p14="http://schemas.microsoft.com/office/powerpoint/2010/main" val="24398456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7228-07C3-686C-C1B8-F4828516A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04E73A-AF28-5F2C-9E73-B23750657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687123A2-DC31-4470-CFB4-C8A6357909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16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AC646D5-685D-1C1C-692B-770664546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4AED86F3-D55F-BF5F-95F4-C5B24C719B43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11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27683614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27228-07C3-686C-C1B8-F4828516A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04E73A-AF28-5F2C-9E73-B23750657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687123A2-DC31-4470-CFB4-C8A6357909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17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AC646D5-685D-1C1C-692B-770664546D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4AED86F3-D55F-BF5F-95F4-C5B24C719B43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8D23B4C1-CD74-AEF8-FDC9-1B2E58566A4E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12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1892344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895038-B7FA-88F8-7C2E-B78ED5319C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D560C3-9AA9-3BC6-0D9C-A60FFC7A7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2C4B0436-2979-0440-9E36-F2BAB57E83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18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BC5D7B1-F323-DE78-223A-7797BDE7C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D5092798-1545-FA3C-2DEE-ABF06B4C8602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67DB690A-40D1-E622-FED5-8EC9A1429F5E}"/>
              </a:ext>
            </a:extLst>
          </p:cNvPr>
          <p:cNvSpPr/>
          <p:nvPr/>
        </p:nvSpPr>
        <p:spPr>
          <a:xfrm>
            <a:off x="7561261" y="4752306"/>
            <a:ext cx="6624737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AA2502BE-6E32-048F-8EC8-E2A9FF322F6E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C8ED2FD2-8086-9A67-20BB-5A8DF090533E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14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40113243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79C43-74F4-617A-5596-ECCFEAF8A4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309F45-9002-1A70-142F-75E7125D2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E349E8DE-9794-6CD4-DAE8-B7E1E0061F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19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0ECAC6A-B38A-BFE9-0500-C68261FB59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F4CB2487-97CE-7DB5-B35C-A2DA24621480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2A24E4CA-9C92-5745-09B6-28945164B319}"/>
              </a:ext>
            </a:extLst>
          </p:cNvPr>
          <p:cNvSpPr/>
          <p:nvPr/>
        </p:nvSpPr>
        <p:spPr>
          <a:xfrm>
            <a:off x="7561261" y="4752306"/>
            <a:ext cx="6624737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4BBE4D12-DE9D-E917-1339-F7CDF21F156A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4FF57F76-B486-E6C8-A775-A44158C547CE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sp>
        <p:nvSpPr>
          <p:cNvPr id="9" name="Texto Explicativo: Seta para Cima 8">
            <a:extLst>
              <a:ext uri="{FF2B5EF4-FFF2-40B4-BE49-F238E27FC236}">
                <a16:creationId xmlns:a16="http://schemas.microsoft.com/office/drawing/2014/main" id="{92580B76-6E76-8761-7121-A301DEAB0F0B}"/>
              </a:ext>
            </a:extLst>
          </p:cNvPr>
          <p:cNvSpPr/>
          <p:nvPr/>
        </p:nvSpPr>
        <p:spPr>
          <a:xfrm>
            <a:off x="576155" y="4664330"/>
            <a:ext cx="6651131" cy="2896287"/>
          </a:xfrm>
          <a:prstGeom prst="upArrowCallout">
            <a:avLst>
              <a:gd name="adj1" fmla="val 25611"/>
              <a:gd name="adj2" fmla="val 25000"/>
              <a:gd name="adj3" fmla="val 14308"/>
              <a:gd name="adj4" fmla="val 83612"/>
            </a:avLst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concessão, os recursos acumulados não serão suficientes para pagar os benefícios durante todo o período de sobrevidas dos aposentados. 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15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3555614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3E090E6-56B9-CBCC-DA89-E434678F80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3846CD3-17B5-4233-4737-912780E76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455" y="2088009"/>
            <a:ext cx="14473608" cy="65432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pt-BR" sz="3200" dirty="0"/>
              <a:t>	A Lei Complementar nº 226/2026 altera a Lei Complementar nº 173/2020, permitindo, sob condições, o pagamento retroativo de vantagens funcionais por tempo de serviço (anuênios, triênios, quinquênios, sexta-parte, licença-prêmio e similares) relativas ao período de 28/05/2020 a 31/12/2021.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0677F5B-A4B6-3217-7CF8-B8DE6276F8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2</a:t>
            </a:fld>
            <a:endParaRPr lang="pt-BR" dirty="0"/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6BFF5FB2-B8FE-B348-96C9-544007027F05}"/>
              </a:ext>
            </a:extLst>
          </p:cNvPr>
          <p:cNvSpPr/>
          <p:nvPr/>
        </p:nvSpPr>
        <p:spPr>
          <a:xfrm>
            <a:off x="1008534" y="4824313"/>
            <a:ext cx="12961440" cy="3096344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Autoriza pagamento retroativo de vantagens por tempo de serviço;</a:t>
            </a: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Período: 28/05/2020 a 31/12/2021;</a:t>
            </a: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Norma autorizativa;</a:t>
            </a:r>
          </a:p>
          <a:p>
            <a:pPr marL="457200" indent="-457200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Depende de lei local</a:t>
            </a:r>
          </a:p>
        </p:txBody>
      </p:sp>
      <p:sp>
        <p:nvSpPr>
          <p:cNvPr id="6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37185541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9F15B-0FC7-C5B1-99C2-98BC2FF56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0964E3-6B43-EC0A-552C-5FD4B975D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C3E23CC9-B3DA-3E05-3591-B4AEFE14B2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20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F4D7049-A978-1AC9-22CF-67E7FD2FE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020532E1-937C-CFEC-12E0-C8469E96B873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B34B30A6-CD64-707F-E3C7-6B57B8452293}"/>
              </a:ext>
            </a:extLst>
          </p:cNvPr>
          <p:cNvSpPr/>
          <p:nvPr/>
        </p:nvSpPr>
        <p:spPr>
          <a:xfrm>
            <a:off x="7561261" y="4752306"/>
            <a:ext cx="6624737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0B801258-2614-555E-8B4C-6833EC73EC53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FC254CB4-C1A7-EB91-5D52-BB122568B8DE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sp>
        <p:nvSpPr>
          <p:cNvPr id="9" name="Texto Explicativo: Seta para Cima 8">
            <a:extLst>
              <a:ext uri="{FF2B5EF4-FFF2-40B4-BE49-F238E27FC236}">
                <a16:creationId xmlns:a16="http://schemas.microsoft.com/office/drawing/2014/main" id="{098941DB-57EF-B0BF-AE73-B18B01AAE281}"/>
              </a:ext>
            </a:extLst>
          </p:cNvPr>
          <p:cNvSpPr/>
          <p:nvPr/>
        </p:nvSpPr>
        <p:spPr>
          <a:xfrm>
            <a:off x="288454" y="4664330"/>
            <a:ext cx="7442887" cy="4044910"/>
          </a:xfrm>
          <a:prstGeom prst="upArrowCallout">
            <a:avLst>
              <a:gd name="adj1" fmla="val 25611"/>
              <a:gd name="adj2" fmla="val 25000"/>
              <a:gd name="adj3" fmla="val 14308"/>
              <a:gd name="adj4" fmla="val 83612"/>
            </a:avLst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concessão, os recursos acumulados não serão suficientes para pagar os benefícios durante todo o período de sobrevidas dos aposentados. </a:t>
            </a:r>
          </a:p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próxima Avaliação Atuarial, isso será indicado por meio da </a:t>
            </a:r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elevação do Déficit Atuarial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</p:spTree>
    <p:extLst>
      <p:ext uri="{BB962C8B-B14F-4D97-AF65-F5344CB8AC3E}">
        <p14:creationId xmlns:p14="http://schemas.microsoft.com/office/powerpoint/2010/main" val="656447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8A1FA-2797-A5D8-FFE3-A27D3FF12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8E088C-DE70-6371-6FCE-1BBFB608D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F4382995-86D5-368A-1B3A-49CE9CC517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21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749329C-3499-603B-2874-C97277242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79B3C826-7AD0-7D78-A15F-21A1B7C8768F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E62799D-5A8D-0CA1-6F74-F52B0B12C761}"/>
              </a:ext>
            </a:extLst>
          </p:cNvPr>
          <p:cNvSpPr/>
          <p:nvPr/>
        </p:nvSpPr>
        <p:spPr>
          <a:xfrm>
            <a:off x="7561261" y="4752306"/>
            <a:ext cx="6624737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2A37D45D-0198-E8C0-09CC-14FA21142EDF}"/>
              </a:ext>
            </a:extLst>
          </p:cNvPr>
          <p:cNvSpPr/>
          <p:nvPr/>
        </p:nvSpPr>
        <p:spPr>
          <a:xfrm>
            <a:off x="792511" y="4736862"/>
            <a:ext cx="6671922" cy="303476"/>
          </a:xfrm>
          <a:prstGeom prst="rect">
            <a:avLst/>
          </a:prstGeom>
          <a:pattFill prst="ltVert">
            <a:fgClr>
              <a:srgbClr val="0033CC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58461B7A-7DB7-0937-B141-4AE50A27AC32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B9F912B4-81D3-A0C9-190B-21DCE98E4C0C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15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2507349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28A1FA-2797-A5D8-FFE3-A27D3FF12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8E088C-DE70-6371-6FCE-1BBFB608D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F4382995-86D5-368A-1B3A-49CE9CC517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22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749329C-3499-603B-2874-C97277242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79B3C826-7AD0-7D78-A15F-21A1B7C8768F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E62799D-5A8D-0CA1-6F74-F52B0B12C761}"/>
              </a:ext>
            </a:extLst>
          </p:cNvPr>
          <p:cNvSpPr/>
          <p:nvPr/>
        </p:nvSpPr>
        <p:spPr>
          <a:xfrm>
            <a:off x="7561261" y="4752306"/>
            <a:ext cx="6624737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2A37D45D-0198-E8C0-09CC-14FA21142EDF}"/>
              </a:ext>
            </a:extLst>
          </p:cNvPr>
          <p:cNvSpPr/>
          <p:nvPr/>
        </p:nvSpPr>
        <p:spPr>
          <a:xfrm>
            <a:off x="792511" y="4736862"/>
            <a:ext cx="6671922" cy="303476"/>
          </a:xfrm>
          <a:prstGeom prst="rect">
            <a:avLst/>
          </a:prstGeom>
          <a:pattFill prst="ltVert">
            <a:fgClr>
              <a:srgbClr val="0033CC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58461B7A-7DB7-0937-B141-4AE50A27AC32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B9F912B4-81D3-A0C9-190B-21DCE98E4C0C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4" name="Texto Explicativo em Seta para Cima 3"/>
          <p:cNvSpPr/>
          <p:nvPr/>
        </p:nvSpPr>
        <p:spPr>
          <a:xfrm>
            <a:off x="674559" y="5186778"/>
            <a:ext cx="7318751" cy="2360822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Altera o Plano de Custeio:</a:t>
            </a:r>
          </a:p>
          <a:p>
            <a:pPr marL="514350" indent="-514350">
              <a:buAutoNum type="alphaLcParenR"/>
            </a:pP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Eleva a contribuição NORMAL; e/ou</a:t>
            </a:r>
          </a:p>
          <a:p>
            <a:pPr marL="514350" indent="-514350">
              <a:buAutoNum type="alphaLcParenR"/>
            </a:pP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Eleva a contribuição Suplementar ou Aporte.</a:t>
            </a:r>
          </a:p>
        </p:txBody>
      </p:sp>
      <p:sp>
        <p:nvSpPr>
          <p:cNvPr id="16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7521389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2617F-180A-D53D-9CD2-2819248BD4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7A7E6E-FEFA-2C97-DC8B-9C267AF2C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A4E60426-9A1E-65F6-32F1-1C53BACC9D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23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5181C6B-3EBE-FC82-A0DF-644A5CA8D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DB53136C-AAD1-B5B5-59DB-785BD635C91B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34E97721-17E0-B416-B27F-9E65EE29C790}"/>
              </a:ext>
            </a:extLst>
          </p:cNvPr>
          <p:cNvSpPr/>
          <p:nvPr/>
        </p:nvSpPr>
        <p:spPr>
          <a:xfrm>
            <a:off x="7561261" y="4752306"/>
            <a:ext cx="6624737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A8CC2701-8915-04FA-DB79-ED83D0FAC22C}"/>
              </a:ext>
            </a:extLst>
          </p:cNvPr>
          <p:cNvSpPr/>
          <p:nvPr/>
        </p:nvSpPr>
        <p:spPr>
          <a:xfrm>
            <a:off x="792511" y="4736862"/>
            <a:ext cx="6671922" cy="303476"/>
          </a:xfrm>
          <a:prstGeom prst="rect">
            <a:avLst/>
          </a:prstGeom>
          <a:pattFill prst="ltVert">
            <a:fgClr>
              <a:srgbClr val="0033CC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60781A23-C4A9-CE3D-E2FE-2D6568469FBA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F15BD797-C07F-6A84-9822-035B81D939B9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EC401A28-7120-4F9C-3E91-4D6820FF1A48}"/>
              </a:ext>
            </a:extLst>
          </p:cNvPr>
          <p:cNvCxnSpPr/>
          <p:nvPr/>
        </p:nvCxnSpPr>
        <p:spPr>
          <a:xfrm>
            <a:off x="5689054" y="4475637"/>
            <a:ext cx="0" cy="1140764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7C50E4F5-BEEA-B2D9-A06E-6D79A20AB776}"/>
              </a:ext>
            </a:extLst>
          </p:cNvPr>
          <p:cNvSpPr txBox="1"/>
          <p:nvPr/>
        </p:nvSpPr>
        <p:spPr>
          <a:xfrm>
            <a:off x="5437026" y="3986503"/>
            <a:ext cx="504056" cy="492443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17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14489530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11CD2-6C1D-357E-E8C0-BF30D82393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005215-3345-6D1B-0358-7FFDA0A74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ABBEE0A3-0436-04E4-1168-5C2D1265B3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24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21674682-6627-4D21-7597-E12BA7CB4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68644EF5-85A6-0297-DB11-AD7E71089E85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397B2F2A-9FE6-CF2F-FF14-FCDB9D63B75B}"/>
              </a:ext>
            </a:extLst>
          </p:cNvPr>
          <p:cNvSpPr/>
          <p:nvPr/>
        </p:nvSpPr>
        <p:spPr>
          <a:xfrm>
            <a:off x="7561261" y="4752306"/>
            <a:ext cx="6624737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3DC99A8F-498C-19D6-ECB3-08B63365EF64}"/>
              </a:ext>
            </a:extLst>
          </p:cNvPr>
          <p:cNvSpPr/>
          <p:nvPr/>
        </p:nvSpPr>
        <p:spPr>
          <a:xfrm>
            <a:off x="5689054" y="4752306"/>
            <a:ext cx="1728191" cy="504056"/>
          </a:xfrm>
          <a:prstGeom prst="rect">
            <a:avLst/>
          </a:prstGeom>
          <a:pattFill prst="ltVert">
            <a:fgClr>
              <a:srgbClr val="0033CC"/>
            </a:fgClr>
            <a:bgClr>
              <a:schemeClr val="bg1"/>
            </a:bgClr>
          </a:pattFill>
          <a:ln>
            <a:solidFill>
              <a:srgbClr val="00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7C50E4F5-BEEA-B2D9-A06E-6D79A20AB776}"/>
              </a:ext>
            </a:extLst>
          </p:cNvPr>
          <p:cNvSpPr txBox="1"/>
          <p:nvPr/>
        </p:nvSpPr>
        <p:spPr>
          <a:xfrm>
            <a:off x="5437026" y="3986503"/>
            <a:ext cx="504056" cy="492443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E7203924-02E6-7AEC-942A-944015B67A49}"/>
              </a:ext>
            </a:extLst>
          </p:cNvPr>
          <p:cNvCxnSpPr/>
          <p:nvPr/>
        </p:nvCxnSpPr>
        <p:spPr>
          <a:xfrm>
            <a:off x="5689054" y="4475637"/>
            <a:ext cx="0" cy="1140764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E3FC6938-88F3-538C-F231-94CE97617A1C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377B9515-44B1-57E7-844C-4A7F8D20594E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22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19616065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B07F9-E546-9E99-3F58-3C2E23303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12CCD1-CE28-84EA-C72F-8D800B93C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21358D93-973C-5589-A712-3E88EA9239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25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AE79BCA-57F0-A1DA-ED7C-D12930BF1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130458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32EC7946-BCF6-5B68-1D08-8A4985DDCF04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4C3880B-CA17-BE59-ED2F-1774DC94F5DE}"/>
              </a:ext>
            </a:extLst>
          </p:cNvPr>
          <p:cNvSpPr/>
          <p:nvPr/>
        </p:nvSpPr>
        <p:spPr>
          <a:xfrm>
            <a:off x="7561261" y="4752306"/>
            <a:ext cx="1728191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6E700E96-B0C6-F17B-3E31-D6C38AF4D723}"/>
              </a:ext>
            </a:extLst>
          </p:cNvPr>
          <p:cNvSpPr/>
          <p:nvPr/>
        </p:nvSpPr>
        <p:spPr>
          <a:xfrm>
            <a:off x="5689054" y="4752306"/>
            <a:ext cx="1728191" cy="288032"/>
          </a:xfrm>
          <a:prstGeom prst="rect">
            <a:avLst/>
          </a:prstGeom>
          <a:pattFill prst="ltVert">
            <a:fgClr>
              <a:srgbClr val="0033CC"/>
            </a:fgClr>
            <a:bgClr>
              <a:schemeClr val="bg1"/>
            </a:bgClr>
          </a:pattFill>
          <a:ln>
            <a:solidFill>
              <a:srgbClr val="00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EE5DF1D5-B159-BA76-2649-23B621699D2A}"/>
              </a:ext>
            </a:extLst>
          </p:cNvPr>
          <p:cNvCxnSpPr/>
          <p:nvPr/>
        </p:nvCxnSpPr>
        <p:spPr>
          <a:xfrm>
            <a:off x="5689054" y="4475637"/>
            <a:ext cx="0" cy="1140764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143742A5-DC2A-55D8-BE6C-29B8B572201F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7CED5EBA-F76C-34E0-A3BB-7CBE553F7DD7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sp>
        <p:nvSpPr>
          <p:cNvPr id="19" name="Texto Explicativo: Seta para Cima 18">
            <a:extLst>
              <a:ext uri="{FF2B5EF4-FFF2-40B4-BE49-F238E27FC236}">
                <a16:creationId xmlns:a16="http://schemas.microsoft.com/office/drawing/2014/main" id="{0EB580F4-674A-A270-DD0F-AA8A5A3B9250}"/>
              </a:ext>
            </a:extLst>
          </p:cNvPr>
          <p:cNvSpPr/>
          <p:nvPr/>
        </p:nvSpPr>
        <p:spPr>
          <a:xfrm>
            <a:off x="4222876" y="5793367"/>
            <a:ext cx="2892419" cy="1368152"/>
          </a:xfrm>
          <a:prstGeom prst="upArrow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Déficit Atuarial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7C50E4F5-BEEA-B2D9-A06E-6D79A20AB776}"/>
              </a:ext>
            </a:extLst>
          </p:cNvPr>
          <p:cNvSpPr txBox="1"/>
          <p:nvPr/>
        </p:nvSpPr>
        <p:spPr>
          <a:xfrm>
            <a:off x="5437026" y="3986503"/>
            <a:ext cx="504056" cy="492443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34E97721-17E0-B416-B27F-9E65EE29C790}"/>
              </a:ext>
            </a:extLst>
          </p:cNvPr>
          <p:cNvSpPr/>
          <p:nvPr/>
        </p:nvSpPr>
        <p:spPr>
          <a:xfrm>
            <a:off x="7561261" y="5194804"/>
            <a:ext cx="6624737" cy="373047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Incremento nos benefícios </a:t>
            </a:r>
          </a:p>
        </p:txBody>
      </p:sp>
      <p:sp>
        <p:nvSpPr>
          <p:cNvPr id="26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7511577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B07F9-E546-9E99-3F58-3C2E23303D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12CCD1-CE28-84EA-C72F-8D800B93C7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21358D93-973C-5589-A712-3E88EA9239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26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AE79BCA-57F0-A1DA-ED7C-D12930BF13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32EC7946-BCF6-5B68-1D08-8A4985DDCF04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4C3880B-CA17-BE59-ED2F-1774DC94F5DE}"/>
              </a:ext>
            </a:extLst>
          </p:cNvPr>
          <p:cNvSpPr/>
          <p:nvPr/>
        </p:nvSpPr>
        <p:spPr>
          <a:xfrm>
            <a:off x="7561261" y="4752306"/>
            <a:ext cx="1728191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6E700E96-B0C6-F17B-3E31-D6C38AF4D723}"/>
              </a:ext>
            </a:extLst>
          </p:cNvPr>
          <p:cNvSpPr/>
          <p:nvPr/>
        </p:nvSpPr>
        <p:spPr>
          <a:xfrm>
            <a:off x="5689054" y="4752306"/>
            <a:ext cx="1728191" cy="288032"/>
          </a:xfrm>
          <a:prstGeom prst="rect">
            <a:avLst/>
          </a:prstGeom>
          <a:pattFill prst="ltVert">
            <a:fgClr>
              <a:srgbClr val="0033CC"/>
            </a:fgClr>
            <a:bgClr>
              <a:schemeClr val="bg1"/>
            </a:bgClr>
          </a:pattFill>
          <a:ln>
            <a:solidFill>
              <a:srgbClr val="00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EE5DF1D5-B159-BA76-2649-23B621699D2A}"/>
              </a:ext>
            </a:extLst>
          </p:cNvPr>
          <p:cNvCxnSpPr/>
          <p:nvPr/>
        </p:nvCxnSpPr>
        <p:spPr>
          <a:xfrm>
            <a:off x="5689054" y="4475637"/>
            <a:ext cx="0" cy="1140764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143742A5-DC2A-55D8-BE6C-29B8B572201F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7CED5EBA-F76C-34E0-A3BB-7CBE553F7DD7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sp>
        <p:nvSpPr>
          <p:cNvPr id="17" name="Retângulo: Cantos Arredondados 10">
            <a:extLst>
              <a:ext uri="{FF2B5EF4-FFF2-40B4-BE49-F238E27FC236}">
                <a16:creationId xmlns:a16="http://schemas.microsoft.com/office/drawing/2014/main" id="{22AFFBCF-C969-932A-42E6-55E56F18D017}"/>
              </a:ext>
            </a:extLst>
          </p:cNvPr>
          <p:cNvSpPr/>
          <p:nvPr/>
        </p:nvSpPr>
        <p:spPr>
          <a:xfrm>
            <a:off x="658308" y="7728415"/>
            <a:ext cx="13465496" cy="77888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é Déficit ATUARIAL HOJE,  será  Déficit  FINANCEIRO no Futuro !</a:t>
            </a:r>
          </a:p>
        </p:txBody>
      </p:sp>
      <p:sp>
        <p:nvSpPr>
          <p:cNvPr id="19" name="Texto Explicativo: Seta para Cima 18">
            <a:extLst>
              <a:ext uri="{FF2B5EF4-FFF2-40B4-BE49-F238E27FC236}">
                <a16:creationId xmlns:a16="http://schemas.microsoft.com/office/drawing/2014/main" id="{0EB580F4-674A-A270-DD0F-AA8A5A3B9250}"/>
              </a:ext>
            </a:extLst>
          </p:cNvPr>
          <p:cNvSpPr/>
          <p:nvPr/>
        </p:nvSpPr>
        <p:spPr>
          <a:xfrm>
            <a:off x="4222876" y="5793367"/>
            <a:ext cx="2892419" cy="1368152"/>
          </a:xfrm>
          <a:prstGeom prst="upArrow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Déficit Atuarial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7C50E4F5-BEEA-B2D9-A06E-6D79A20AB776}"/>
              </a:ext>
            </a:extLst>
          </p:cNvPr>
          <p:cNvSpPr txBox="1"/>
          <p:nvPr/>
        </p:nvSpPr>
        <p:spPr>
          <a:xfrm>
            <a:off x="5437026" y="3986503"/>
            <a:ext cx="504056" cy="492443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34E97721-17E0-B416-B27F-9E65EE29C790}"/>
              </a:ext>
            </a:extLst>
          </p:cNvPr>
          <p:cNvSpPr/>
          <p:nvPr/>
        </p:nvSpPr>
        <p:spPr>
          <a:xfrm>
            <a:off x="9289452" y="4752306"/>
            <a:ext cx="4896546" cy="288032"/>
          </a:xfrm>
          <a:prstGeom prst="rect">
            <a:avLst/>
          </a:prstGeom>
          <a:pattFill prst="trellis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4" name="Texto Explicativo em Seta para Cima 3"/>
          <p:cNvSpPr/>
          <p:nvPr/>
        </p:nvSpPr>
        <p:spPr>
          <a:xfrm>
            <a:off x="9937526" y="5137343"/>
            <a:ext cx="3754230" cy="1343154"/>
          </a:xfrm>
          <a:prstGeom prst="upArrowCallou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Faltarão estes recursos.</a:t>
            </a:r>
          </a:p>
          <a:p>
            <a:pPr algn="ctr"/>
            <a:r>
              <a:rPr lang="pt-BR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Déficit Financeiro</a:t>
            </a:r>
          </a:p>
        </p:txBody>
      </p:sp>
    </p:spTree>
    <p:extLst>
      <p:ext uri="{BB962C8B-B14F-4D97-AF65-F5344CB8AC3E}">
        <p14:creationId xmlns:p14="http://schemas.microsoft.com/office/powerpoint/2010/main" val="7390173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72C616-83EF-62DD-6AE0-0CF8D0E52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24FCB659-FA05-FB1B-3120-FFDC3A6FCE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27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297C86E-B200-E971-9302-808ECB9B9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D8FDBE58-2CCB-B318-4CA8-684CDBDFADB7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F8B7B0CE-BD35-96FC-D815-64F7B2FD8328}"/>
              </a:ext>
            </a:extLst>
          </p:cNvPr>
          <p:cNvSpPr/>
          <p:nvPr/>
        </p:nvSpPr>
        <p:spPr>
          <a:xfrm>
            <a:off x="5689054" y="4752306"/>
            <a:ext cx="1728191" cy="288032"/>
          </a:xfrm>
          <a:prstGeom prst="rect">
            <a:avLst/>
          </a:prstGeom>
          <a:pattFill prst="ltVert">
            <a:fgClr>
              <a:srgbClr val="0033CC"/>
            </a:fgClr>
            <a:bgClr>
              <a:schemeClr val="bg1"/>
            </a:bgClr>
          </a:pattFill>
          <a:ln>
            <a:solidFill>
              <a:srgbClr val="00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A8A6E39D-8F1C-8925-17E0-235378DCE1A7}"/>
              </a:ext>
            </a:extLst>
          </p:cNvPr>
          <p:cNvCxnSpPr/>
          <p:nvPr/>
        </p:nvCxnSpPr>
        <p:spPr>
          <a:xfrm>
            <a:off x="5689054" y="4475637"/>
            <a:ext cx="0" cy="1140764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1C0F8D4F-A57C-86DA-DCFD-1C13B64D7084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4C6D7078-6000-7BCE-39ED-3A46CEDC3B2D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sp>
        <p:nvSpPr>
          <p:cNvPr id="17" name="Retângulo: Cantos Arredondados 10">
            <a:extLst>
              <a:ext uri="{FF2B5EF4-FFF2-40B4-BE49-F238E27FC236}">
                <a16:creationId xmlns:a16="http://schemas.microsoft.com/office/drawing/2014/main" id="{2BC81C66-F4EE-571C-51A7-6BF21DAEDC94}"/>
              </a:ext>
            </a:extLst>
          </p:cNvPr>
          <p:cNvSpPr/>
          <p:nvPr/>
        </p:nvSpPr>
        <p:spPr>
          <a:xfrm>
            <a:off x="658308" y="7728415"/>
            <a:ext cx="13465496" cy="778880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BR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é Déficit ATUARIAL HOJE,  será  Déficit  FINANCEIRO no Futuro !</a:t>
            </a:r>
          </a:p>
        </p:txBody>
      </p:sp>
      <p:sp>
        <p:nvSpPr>
          <p:cNvPr id="19" name="Texto Explicativo: Seta para Cima 18">
            <a:extLst>
              <a:ext uri="{FF2B5EF4-FFF2-40B4-BE49-F238E27FC236}">
                <a16:creationId xmlns:a16="http://schemas.microsoft.com/office/drawing/2014/main" id="{7AB8F311-DA22-948E-0560-DDE83310F1E6}"/>
              </a:ext>
            </a:extLst>
          </p:cNvPr>
          <p:cNvSpPr/>
          <p:nvPr/>
        </p:nvSpPr>
        <p:spPr>
          <a:xfrm>
            <a:off x="4222876" y="5793367"/>
            <a:ext cx="2892419" cy="1368152"/>
          </a:xfrm>
          <a:prstGeom prst="upArrow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Déficit Atuarial</a:t>
            </a:r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7C0AC9A7-5F89-5ECE-5332-1D4E58F64A80}"/>
              </a:ext>
            </a:extLst>
          </p:cNvPr>
          <p:cNvSpPr/>
          <p:nvPr/>
        </p:nvSpPr>
        <p:spPr>
          <a:xfrm>
            <a:off x="7561261" y="4752306"/>
            <a:ext cx="1728191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9CC654FB-4129-3AFC-681E-E0CC4F1BEA79}"/>
              </a:ext>
            </a:extLst>
          </p:cNvPr>
          <p:cNvSpPr/>
          <p:nvPr/>
        </p:nvSpPr>
        <p:spPr>
          <a:xfrm>
            <a:off x="9387751" y="4752305"/>
            <a:ext cx="4798244" cy="32978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Déficit Financeiro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7C50E4F5-BEEA-B2D9-A06E-6D79A20AB776}"/>
              </a:ext>
            </a:extLst>
          </p:cNvPr>
          <p:cNvSpPr txBox="1"/>
          <p:nvPr/>
        </p:nvSpPr>
        <p:spPr>
          <a:xfrm>
            <a:off x="5437026" y="3986503"/>
            <a:ext cx="504056" cy="492443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26" name="CaixaDeTexto 25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27" name="Título 1">
            <a:extLst>
              <a:ext uri="{FF2B5EF4-FFF2-40B4-BE49-F238E27FC236}">
                <a16:creationId xmlns:a16="http://schemas.microsoft.com/office/drawing/2014/main" id="{3E12CCD1-CE28-84EA-C72F-8D800B93C78C}"/>
              </a:ext>
            </a:extLst>
          </p:cNvPr>
          <p:cNvSpPr txBox="1">
            <a:spLocks/>
          </p:cNvSpPr>
          <p:nvPr/>
        </p:nvSpPr>
        <p:spPr>
          <a:xfrm>
            <a:off x="440854" y="423261"/>
            <a:ext cx="11881320" cy="1270429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t-BR" sz="6000" dirty="0"/>
              <a:t>Equilíbrio Financeiro e Atuarial</a:t>
            </a:r>
          </a:p>
        </p:txBody>
      </p:sp>
    </p:spTree>
    <p:extLst>
      <p:ext uri="{BB962C8B-B14F-4D97-AF65-F5344CB8AC3E}">
        <p14:creationId xmlns:p14="http://schemas.microsoft.com/office/powerpoint/2010/main" val="12282449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33698-2E58-203D-32D4-C79612FB85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F926F3-5C16-C044-8A9E-D08DC8F46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FE4EC306-CA15-E45A-F19F-255F753B00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28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B2C1092-16D0-5211-959B-CFF6E5CDA0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A2DED331-0D9E-201E-0FEF-A25736FF41B9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042F2AB2-A20C-03E2-CAC9-0E3814B6063B}"/>
              </a:ext>
            </a:extLst>
          </p:cNvPr>
          <p:cNvSpPr/>
          <p:nvPr/>
        </p:nvSpPr>
        <p:spPr>
          <a:xfrm>
            <a:off x="7561261" y="4752306"/>
            <a:ext cx="6624737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34EA5F7F-F935-4590-6963-F8FA48B28528}"/>
              </a:ext>
            </a:extLst>
          </p:cNvPr>
          <p:cNvSpPr/>
          <p:nvPr/>
        </p:nvSpPr>
        <p:spPr>
          <a:xfrm>
            <a:off x="5689054" y="4752306"/>
            <a:ext cx="1728191" cy="614804"/>
          </a:xfrm>
          <a:prstGeom prst="rect">
            <a:avLst/>
          </a:prstGeom>
          <a:pattFill prst="ltVert">
            <a:fgClr>
              <a:srgbClr val="0033CC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1C6F95D2-B3D3-2582-EC8A-4863C38081BB}"/>
              </a:ext>
            </a:extLst>
          </p:cNvPr>
          <p:cNvCxnSpPr/>
          <p:nvPr/>
        </p:nvCxnSpPr>
        <p:spPr>
          <a:xfrm>
            <a:off x="5689054" y="4475637"/>
            <a:ext cx="0" cy="1140764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DA68F360-01EF-D2DF-CD0A-997F91EB889C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35B39573-E617-5664-5A37-1299D5F3EB91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sp>
        <p:nvSpPr>
          <p:cNvPr id="17" name="Texto Explicativo: Seta para Cima 16">
            <a:extLst>
              <a:ext uri="{FF2B5EF4-FFF2-40B4-BE49-F238E27FC236}">
                <a16:creationId xmlns:a16="http://schemas.microsoft.com/office/drawing/2014/main" id="{291609FD-B14B-7378-C0E2-D5A76E8D33F4}"/>
              </a:ext>
            </a:extLst>
          </p:cNvPr>
          <p:cNvSpPr/>
          <p:nvPr/>
        </p:nvSpPr>
        <p:spPr>
          <a:xfrm>
            <a:off x="4333742" y="5529573"/>
            <a:ext cx="4438813" cy="1733776"/>
          </a:xfrm>
          <a:prstGeom prst="upArrowCallou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Elevo a </a:t>
            </a:r>
          </a:p>
          <a:p>
            <a:pPr algn="ctr"/>
            <a:r>
              <a:rPr lang="pt-B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contribuição NORMAL</a:t>
            </a:r>
          </a:p>
        </p:txBody>
      </p:sp>
      <p:sp>
        <p:nvSpPr>
          <p:cNvPr id="18" name="CaixaDeTexto 17">
            <a:extLst>
              <a:ext uri="{FF2B5EF4-FFF2-40B4-BE49-F238E27FC236}">
                <a16:creationId xmlns:a16="http://schemas.microsoft.com/office/drawing/2014/main" id="{7C50E4F5-BEEA-B2D9-A06E-6D79A20AB776}"/>
              </a:ext>
            </a:extLst>
          </p:cNvPr>
          <p:cNvSpPr txBox="1"/>
          <p:nvPr/>
        </p:nvSpPr>
        <p:spPr>
          <a:xfrm>
            <a:off x="5437026" y="3986503"/>
            <a:ext cx="504056" cy="492443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  <p:sp>
        <p:nvSpPr>
          <p:cNvPr id="24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19645854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1D7DC-49EB-0CF7-9F52-BF6D09E3D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46F0FE-158C-45FA-A355-3DAFDC54B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Equilíbrio Financeiro e Atuarial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8E06E492-B214-9166-250A-16B85CFA71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29</a:t>
            </a:fld>
            <a:endParaRPr lang="pt-BR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33F95F0-8C7B-076A-8417-46EEEB032E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191" y="2088009"/>
            <a:ext cx="14442141" cy="5574175"/>
          </a:xfrm>
          <a:prstGeom prst="rect">
            <a:avLst/>
          </a:prstGeom>
        </p:spPr>
      </p:pic>
      <p:sp>
        <p:nvSpPr>
          <p:cNvPr id="6" name="Fluxograma: Mesclar 5">
            <a:extLst>
              <a:ext uri="{FF2B5EF4-FFF2-40B4-BE49-F238E27FC236}">
                <a16:creationId xmlns:a16="http://schemas.microsoft.com/office/drawing/2014/main" id="{6F06F768-9C61-99F8-532C-5C50B3DDE520}"/>
              </a:ext>
            </a:extLst>
          </p:cNvPr>
          <p:cNvSpPr/>
          <p:nvPr/>
        </p:nvSpPr>
        <p:spPr>
          <a:xfrm>
            <a:off x="5040982" y="2880097"/>
            <a:ext cx="4896544" cy="936104"/>
          </a:xfrm>
          <a:prstGeom prst="flowChartMerge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Concessão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F029B82F-68BF-8311-5270-6F94257549BA}"/>
              </a:ext>
            </a:extLst>
          </p:cNvPr>
          <p:cNvSpPr/>
          <p:nvPr/>
        </p:nvSpPr>
        <p:spPr>
          <a:xfrm>
            <a:off x="7561261" y="4752306"/>
            <a:ext cx="6624737" cy="288032"/>
          </a:xfrm>
          <a:prstGeom prst="rect">
            <a:avLst/>
          </a:prstGeom>
          <a:pattFill prst="ltVert">
            <a:fgClr>
              <a:srgbClr val="FF0000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412FAC88-EE32-A3FA-CA46-BC9EF5EEA5D8}"/>
              </a:ext>
            </a:extLst>
          </p:cNvPr>
          <p:cNvSpPr/>
          <p:nvPr/>
        </p:nvSpPr>
        <p:spPr>
          <a:xfrm>
            <a:off x="5689054" y="4752306"/>
            <a:ext cx="1728191" cy="288032"/>
          </a:xfrm>
          <a:prstGeom prst="rect">
            <a:avLst/>
          </a:prstGeom>
          <a:pattFill prst="ltVert">
            <a:fgClr>
              <a:srgbClr val="0033CC"/>
            </a:fgClr>
            <a:bgClr>
              <a:schemeClr val="bg1"/>
            </a:bgClr>
          </a:pattFill>
          <a:ln>
            <a:solidFill>
              <a:srgbClr val="00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cxnSp>
        <p:nvCxnSpPr>
          <p:cNvPr id="16" name="Conector reto 15">
            <a:extLst>
              <a:ext uri="{FF2B5EF4-FFF2-40B4-BE49-F238E27FC236}">
                <a16:creationId xmlns:a16="http://schemas.microsoft.com/office/drawing/2014/main" id="{D271E200-7C2C-21B9-34D7-9089DFCDE25D}"/>
              </a:ext>
            </a:extLst>
          </p:cNvPr>
          <p:cNvCxnSpPr/>
          <p:nvPr/>
        </p:nvCxnSpPr>
        <p:spPr>
          <a:xfrm>
            <a:off x="5689054" y="4475637"/>
            <a:ext cx="0" cy="1140764"/>
          </a:xfrm>
          <a:prstGeom prst="line">
            <a:avLst/>
          </a:prstGeom>
          <a:ln w="762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6AB7066F-DECA-356F-464B-67BBF07F5AE7}"/>
              </a:ext>
            </a:extLst>
          </p:cNvPr>
          <p:cNvSpPr/>
          <p:nvPr/>
        </p:nvSpPr>
        <p:spPr>
          <a:xfrm>
            <a:off x="1912959" y="2499576"/>
            <a:ext cx="280831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Reajuste Salarial 5,00 %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6BE5E0EA-1357-5452-552C-76ED698D6487}"/>
              </a:ext>
            </a:extLst>
          </p:cNvPr>
          <p:cNvSpPr/>
          <p:nvPr/>
        </p:nvSpPr>
        <p:spPr>
          <a:xfrm>
            <a:off x="10657606" y="2519643"/>
            <a:ext cx="3528392" cy="972449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 5,00 % maiores</a:t>
            </a: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6E79EBF9-98F6-95E1-C46E-3E107D93B91E}"/>
              </a:ext>
            </a:extLst>
          </p:cNvPr>
          <p:cNvSpPr/>
          <p:nvPr/>
        </p:nvSpPr>
        <p:spPr>
          <a:xfrm>
            <a:off x="828515" y="4752306"/>
            <a:ext cx="4764630" cy="288032"/>
          </a:xfrm>
          <a:prstGeom prst="rect">
            <a:avLst/>
          </a:prstGeom>
          <a:pattFill prst="lgGrid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9" name="Texto Explicativo: Seta para Cima 18">
            <a:extLst>
              <a:ext uri="{FF2B5EF4-FFF2-40B4-BE49-F238E27FC236}">
                <a16:creationId xmlns:a16="http://schemas.microsoft.com/office/drawing/2014/main" id="{EDC3181D-7AEE-F63F-2100-62F05D5D8B1A}"/>
              </a:ext>
            </a:extLst>
          </p:cNvPr>
          <p:cNvSpPr/>
          <p:nvPr/>
        </p:nvSpPr>
        <p:spPr>
          <a:xfrm>
            <a:off x="1037412" y="5040338"/>
            <a:ext cx="4413128" cy="2469838"/>
          </a:xfrm>
          <a:prstGeom prst="upArrowCallou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Financio por </a:t>
            </a:r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APORTE </a:t>
            </a: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 contribuição </a:t>
            </a:r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SUPLEMENTAR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7C50E4F5-BEEA-B2D9-A06E-6D79A20AB776}"/>
              </a:ext>
            </a:extLst>
          </p:cNvPr>
          <p:cNvSpPr txBox="1"/>
          <p:nvPr/>
        </p:nvSpPr>
        <p:spPr>
          <a:xfrm>
            <a:off x="5437026" y="3986503"/>
            <a:ext cx="504056" cy="492443"/>
          </a:xfrm>
          <a:prstGeom prst="rect">
            <a:avLst/>
          </a:prstGeom>
          <a:solidFill>
            <a:srgbClr val="FFFF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EB76A3B3-706E-1072-74A0-577C0CEC2BE8}"/>
              </a:ext>
            </a:extLst>
          </p:cNvPr>
          <p:cNvSpPr txBox="1"/>
          <p:nvPr/>
        </p:nvSpPr>
        <p:spPr>
          <a:xfrm>
            <a:off x="2084722" y="3822624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Contribuições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D979C47F-6006-FB38-2398-1586B6BF1CE6}"/>
              </a:ext>
            </a:extLst>
          </p:cNvPr>
          <p:cNvSpPr txBox="1"/>
          <p:nvPr/>
        </p:nvSpPr>
        <p:spPr>
          <a:xfrm>
            <a:off x="9017547" y="388210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Benefícios</a:t>
            </a:r>
          </a:p>
        </p:txBody>
      </p:sp>
      <p:sp>
        <p:nvSpPr>
          <p:cNvPr id="23" name="CaixaDeTexto 22">
            <a:extLst>
              <a:ext uri="{FF2B5EF4-FFF2-40B4-BE49-F238E27FC236}">
                <a16:creationId xmlns:a16="http://schemas.microsoft.com/office/drawing/2014/main" id="{2BEE5977-F31B-9872-4EB9-674ED78D4DDE}"/>
              </a:ext>
            </a:extLst>
          </p:cNvPr>
          <p:cNvSpPr txBox="1"/>
          <p:nvPr/>
        </p:nvSpPr>
        <p:spPr>
          <a:xfrm>
            <a:off x="7227286" y="4036327"/>
            <a:ext cx="504056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</a:t>
            </a:r>
          </a:p>
        </p:txBody>
      </p:sp>
      <p:sp>
        <p:nvSpPr>
          <p:cNvPr id="24" name="CaixaDeTexto 23">
            <a:extLst>
              <a:ext uri="{FF2B5EF4-FFF2-40B4-BE49-F238E27FC236}">
                <a16:creationId xmlns:a16="http://schemas.microsoft.com/office/drawing/2014/main" id="{45DC3AE6-0CD0-5EBB-EA59-F0EADFCBD78B}"/>
              </a:ext>
            </a:extLst>
          </p:cNvPr>
          <p:cNvSpPr txBox="1"/>
          <p:nvPr/>
        </p:nvSpPr>
        <p:spPr>
          <a:xfrm>
            <a:off x="860915" y="3989830"/>
            <a:ext cx="612068" cy="492443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E9866E0D-2AF7-CAE7-1877-6B957751751B}"/>
              </a:ext>
            </a:extLst>
          </p:cNvPr>
          <p:cNvSpPr txBox="1"/>
          <p:nvPr/>
        </p:nvSpPr>
        <p:spPr>
          <a:xfrm>
            <a:off x="13393910" y="3897980"/>
            <a:ext cx="792088" cy="707886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pt-BR" sz="2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Mt 24,36</a:t>
            </a:r>
          </a:p>
        </p:txBody>
      </p:sp>
    </p:spTree>
    <p:extLst>
      <p:ext uri="{BB962C8B-B14F-4D97-AF65-F5344CB8AC3E}">
        <p14:creationId xmlns:p14="http://schemas.microsoft.com/office/powerpoint/2010/main" val="24518944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4FCB05-0829-E63F-E244-DC9607C5D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800" dirty="0"/>
              <a:t>O que é um Plano de um RPPS?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785ED1E1-42FE-9464-0772-C1EE439592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3</a:t>
            </a:fld>
            <a:endParaRPr lang="pt-BR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D683AB5-2A0E-67E5-F29E-9FA8FF63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518" y="3384153"/>
            <a:ext cx="3757701" cy="4972870"/>
          </a:xfrm>
          <a:prstGeom prst="rect">
            <a:avLst/>
          </a:prstGeom>
        </p:spPr>
      </p:pic>
      <p:sp>
        <p:nvSpPr>
          <p:cNvPr id="5" name="Retângulo Arredondado 4">
            <a:extLst>
              <a:ext uri="{FF2B5EF4-FFF2-40B4-BE49-F238E27FC236}">
                <a16:creationId xmlns:a16="http://schemas.microsoft.com/office/drawing/2014/main" id="{EBC9624E-916A-E783-0344-BEDBA1FFB2A6}"/>
              </a:ext>
            </a:extLst>
          </p:cNvPr>
          <p:cNvSpPr/>
          <p:nvPr/>
        </p:nvSpPr>
        <p:spPr>
          <a:xfrm>
            <a:off x="5093214" y="3672185"/>
            <a:ext cx="9884871" cy="355327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pt-BR" sz="44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Dinâmica do Jogo</a:t>
            </a:r>
            <a:r>
              <a:rPr lang="pt-BR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pt-BR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Retirar ou  mexer nas varetas, de forma que as bolas não caiam.</a:t>
            </a:r>
          </a:p>
          <a:p>
            <a:pPr algn="ctr"/>
            <a:endParaRPr lang="pt-BR" sz="3600" dirty="0">
              <a:solidFill>
                <a:srgbClr val="0033CC"/>
              </a:solidFill>
            </a:endParaRPr>
          </a:p>
          <a:p>
            <a:r>
              <a:rPr lang="pt-BR" sz="44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Perde</a:t>
            </a:r>
            <a:r>
              <a:rPr lang="pt-BR" sz="4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</a:t>
            </a:r>
            <a:r>
              <a:rPr lang="pt-BR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quem  fizer mais bolas caírem !</a:t>
            </a:r>
            <a:endParaRPr lang="pt-BR" sz="44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16144876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/>
          <p:cNvSpPr/>
          <p:nvPr/>
        </p:nvSpPr>
        <p:spPr>
          <a:xfrm>
            <a:off x="0" y="2016001"/>
            <a:ext cx="15122525" cy="6408712"/>
          </a:xfrm>
          <a:prstGeom prst="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62C9A27-878C-3B1C-A40A-40D9C35A5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800" dirty="0"/>
              <a:t>Alternativas mais usuais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4D6DEB75-D6A4-1536-497E-3331099E25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30</a:t>
            </a:fld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57" y="2304033"/>
            <a:ext cx="7192642" cy="5832648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48781" y="2304033"/>
            <a:ext cx="7529305" cy="5832648"/>
          </a:xfrm>
          <a:prstGeom prst="rect">
            <a:avLst/>
          </a:prstGeom>
        </p:spPr>
      </p:pic>
      <p:sp>
        <p:nvSpPr>
          <p:cNvPr id="7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16191324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A4680-3D6F-C51A-E967-A6F625507E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2B649E-60B0-A5A5-67C4-B0F079EC2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dirty="0"/>
              <a:t>Lei Complementar 226/2016</a:t>
            </a:r>
            <a:br>
              <a:rPr lang="pt-BR" dirty="0"/>
            </a:br>
            <a:r>
              <a:rPr lang="pt-BR" dirty="0"/>
              <a:t>Possíveis Implicações Atuariais</a:t>
            </a: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BBB7970-EF77-BEF0-C71F-DC473C3D07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31</a:t>
            </a:fld>
            <a:endParaRPr lang="pt-BR" dirty="0"/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3AFEE0EC-BB5D-110E-A4FC-913F3A97DBEE}"/>
              </a:ext>
            </a:extLst>
          </p:cNvPr>
          <p:cNvSpPr/>
          <p:nvPr/>
        </p:nvSpPr>
        <p:spPr>
          <a:xfrm>
            <a:off x="113830" y="3405727"/>
            <a:ext cx="4991459" cy="5303929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571500" indent="-571500">
              <a:buFont typeface="Wingdings" panose="05000000000000000000" pitchFamily="2" charset="2"/>
              <a:buChar char="q"/>
            </a:pPr>
            <a:r>
              <a:rPr lang="pt-BR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Elevação do Déficit Atuarial ou, se existente, Redução do superávit Atuarial;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endParaRPr lang="pt-BR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pt-BR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Elevação da Provisão de Benefícios a Conceder;  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endParaRPr lang="pt-B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pt-BR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Dependendo da lei local, elevação da Provisão de Benefícios  Concedidos</a:t>
            </a:r>
          </a:p>
          <a:p>
            <a:pPr algn="ctr"/>
            <a:endParaRPr lang="pt-BR" sz="3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AE1CFB11-2FB7-DBD7-823B-409F33EF3DAC}"/>
              </a:ext>
            </a:extLst>
          </p:cNvPr>
          <p:cNvSpPr/>
          <p:nvPr/>
        </p:nvSpPr>
        <p:spPr>
          <a:xfrm>
            <a:off x="5308631" y="3439667"/>
            <a:ext cx="4991459" cy="5269572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0033C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571500" indent="-571500">
              <a:buFont typeface="Wingdings" panose="05000000000000000000" pitchFamily="2" charset="2"/>
              <a:buChar char="q"/>
            </a:pPr>
            <a:r>
              <a:rPr lang="pt-BR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Elevação da alíquota de contribuição Normal; e/ou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endParaRPr lang="pt-BR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pt-BR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existente, elevação da alíquota de contribuição Suplementar ou do Aporte para amortização do déficit  do Déficit Atuarial</a:t>
            </a:r>
          </a:p>
          <a:p>
            <a:pPr algn="ctr"/>
            <a:endParaRPr lang="pt-BR" sz="3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8A2CB5E6-32B6-8452-83A3-5683A3DAEA8C}"/>
              </a:ext>
            </a:extLst>
          </p:cNvPr>
          <p:cNvSpPr/>
          <p:nvPr/>
        </p:nvSpPr>
        <p:spPr>
          <a:xfrm>
            <a:off x="10428505" y="3439666"/>
            <a:ext cx="4627086" cy="5363171"/>
          </a:xfrm>
          <a:prstGeom prst="roundRect">
            <a:avLst/>
          </a:prstGeom>
          <a:solidFill>
            <a:schemeClr val="bg1"/>
          </a:solidFill>
          <a:ln w="57150">
            <a:solidFill>
              <a:srgbClr val="33993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/>
          <a:p>
            <a:pPr marL="571500" indent="-612000">
              <a:buFont typeface="Wingdings" panose="05000000000000000000" pitchFamily="2" charset="2"/>
              <a:buChar char="q"/>
            </a:pPr>
            <a:r>
              <a:rPr lang="pt-BR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Elevação da taxa de crescimento salarial; e</a:t>
            </a:r>
          </a:p>
          <a:p>
            <a:pPr marL="571500" indent="-612000">
              <a:buFont typeface="Wingdings" panose="05000000000000000000" pitchFamily="2" charset="2"/>
              <a:buChar char="q"/>
            </a:pPr>
            <a:endParaRPr lang="pt-BR" sz="3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612000">
              <a:buFont typeface="Wingdings" panose="05000000000000000000" pitchFamily="2" charset="2"/>
              <a:buChar char="q"/>
            </a:pPr>
            <a:r>
              <a:rPr lang="pt-BR" sz="3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Dependendo da Lei local e se existente, alteração da taxa de crescimento de benefício.</a:t>
            </a:r>
          </a:p>
          <a:p>
            <a:pPr indent="-612000" algn="ctr"/>
            <a:endParaRPr lang="pt-BR" sz="30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2158B742-84BB-97CF-6537-13D6AF077EA7}"/>
              </a:ext>
            </a:extLst>
          </p:cNvPr>
          <p:cNvSpPr/>
          <p:nvPr/>
        </p:nvSpPr>
        <p:spPr>
          <a:xfrm>
            <a:off x="126906" y="2376041"/>
            <a:ext cx="4991459" cy="856678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Passivo Atuarial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8F7DDA3E-B997-D986-D728-E7657B8035C9}"/>
              </a:ext>
            </a:extLst>
          </p:cNvPr>
          <p:cNvSpPr/>
          <p:nvPr/>
        </p:nvSpPr>
        <p:spPr>
          <a:xfrm>
            <a:off x="5321708" y="2357788"/>
            <a:ext cx="4991459" cy="856678"/>
          </a:xfrm>
          <a:prstGeom prst="roundRect">
            <a:avLst/>
          </a:prstGeom>
          <a:solidFill>
            <a:srgbClr val="0033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 de Custeio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3E57E3C2-A9CD-3C49-D0B4-F7FEAA757DB7}"/>
              </a:ext>
            </a:extLst>
          </p:cNvPr>
          <p:cNvSpPr/>
          <p:nvPr/>
        </p:nvSpPr>
        <p:spPr>
          <a:xfrm>
            <a:off x="10441582" y="2385332"/>
            <a:ext cx="4627085" cy="856678"/>
          </a:xfrm>
          <a:prstGeom prst="roundRect">
            <a:avLst/>
          </a:prstGeom>
          <a:solidFill>
            <a:srgbClr val="33993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Hipóteses e Premissas</a:t>
            </a:r>
          </a:p>
        </p:txBody>
      </p:sp>
      <p:sp>
        <p:nvSpPr>
          <p:cNvPr id="13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19462342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1FA10-0FE0-214F-DE25-F28349C04E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8991A7-24FE-0435-DB6F-2D310227F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dirty="0"/>
              <a:t>Lei Complementar 226/2026</a:t>
            </a:r>
            <a:br>
              <a:rPr lang="pt-BR" dirty="0"/>
            </a:br>
            <a:r>
              <a:rPr lang="pt-BR" dirty="0"/>
              <a:t>Recomendação</a:t>
            </a:r>
            <a:endParaRPr lang="pt-BR" dirty="0">
              <a:solidFill>
                <a:srgbClr val="FF0000"/>
              </a:solidFill>
            </a:endParaRP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649D367-AD98-6616-6F38-69CD6D5293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454" y="2079596"/>
            <a:ext cx="14780213" cy="2952328"/>
          </a:xfrm>
        </p:spPr>
        <p:txBody>
          <a:bodyPr/>
          <a:lstStyle/>
          <a:p>
            <a:pPr marL="0" indent="0">
              <a:buNone/>
            </a:pPr>
            <a:r>
              <a:rPr lang="pt-BR" dirty="0"/>
              <a:t>	Solicitar à Consultoria Atuarial do RPPS ou, se existente, ao Atuário interno:</a:t>
            </a:r>
          </a:p>
          <a:p>
            <a:pPr marL="742950" indent="-742950">
              <a:buAutoNum type="alphaLcParenR"/>
            </a:pPr>
            <a:r>
              <a:rPr lang="pt-BR" dirty="0"/>
              <a:t>uma estimativa de elevação das Provisões Matemáticas; e</a:t>
            </a:r>
          </a:p>
          <a:p>
            <a:pPr marL="742950" indent="-742950">
              <a:buAutoNum type="alphaLcParenR"/>
            </a:pPr>
            <a:r>
              <a:rPr lang="pt-BR" dirty="0"/>
              <a:t>o impacto no plano de custeio</a:t>
            </a:r>
          </a:p>
          <a:p>
            <a:pPr marL="742950" indent="-742950">
              <a:buAutoNum type="alphaLcParenR"/>
            </a:pPr>
            <a:endParaRPr lang="pt-BR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32818313-B35D-5CC7-1D6B-2AAB21C4AF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32</a:t>
            </a:fld>
            <a:endParaRPr lang="pt-BR" dirty="0"/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0DB832F1-6796-14F8-C070-B33D27C294EE}"/>
              </a:ext>
            </a:extLst>
          </p:cNvPr>
          <p:cNvSpPr/>
          <p:nvPr/>
        </p:nvSpPr>
        <p:spPr>
          <a:xfrm>
            <a:off x="438979" y="5031924"/>
            <a:ext cx="14467099" cy="367731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que é necessário fornecer (no mínimo)</a:t>
            </a:r>
            <a:r>
              <a:rPr lang="pt-BR" sz="28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endParaRPr lang="pt-BR" sz="28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AutoNum type="alphaLcParenR"/>
            </a:pPr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indicar na base de dados da Avaliação de </a:t>
            </a:r>
            <a:r>
              <a:rPr lang="pt-BR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31/12/2025</a:t>
            </a:r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por meio do CPF, os segurados que seriam atingidos pela LC 226/2026; e</a:t>
            </a:r>
          </a:p>
          <a:p>
            <a:pPr marL="514350" indent="-514350">
              <a:buAutoNum type="alphaLcParenR"/>
            </a:pPr>
            <a:endParaRPr lang="pt-BR" sz="32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>
              <a:buAutoNum type="alphaLcParenR"/>
            </a:pPr>
            <a:r>
              <a:rPr lang="pt-BR" sz="32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Informar qual seria a nova remuneração mensal de contribuição de cada CPF da alínea “a”, em Dez/2025, se houvesse Lei local na época.</a:t>
            </a:r>
          </a:p>
        </p:txBody>
      </p:sp>
      <p:sp>
        <p:nvSpPr>
          <p:cNvPr id="6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388147873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76CE93-D2B6-72B2-40CF-1379349215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14B10120-6DA5-E17D-F4F8-7DDBF640177B}"/>
              </a:ext>
            </a:extLst>
          </p:cNvPr>
          <p:cNvSpPr txBox="1"/>
          <p:nvPr/>
        </p:nvSpPr>
        <p:spPr>
          <a:xfrm>
            <a:off x="5329437" y="6137022"/>
            <a:ext cx="979308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600" b="1" i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BR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Marcelo Soares, MIBA – Atuário</a:t>
            </a:r>
          </a:p>
          <a:p>
            <a:pPr algn="ctr"/>
            <a:r>
              <a:rPr lang="pt-BR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Marcelo@fluxusatuarial.com.br</a:t>
            </a:r>
            <a:endParaRPr lang="pt-BR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BR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Marcelo.soares@ipsemg.mg.gov.br</a:t>
            </a:r>
            <a:endParaRPr lang="pt-BR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3D80BF0-E4BC-55A2-F5FF-42623CB259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4608934" y="2160017"/>
            <a:ext cx="4824536" cy="3328933"/>
          </a:xfrm>
          <a:prstGeom prst="rect">
            <a:avLst/>
          </a:prstGeom>
        </p:spPr>
      </p:pic>
      <p:sp>
        <p:nvSpPr>
          <p:cNvPr id="10" name="Subtítulo 2">
            <a:extLst>
              <a:ext uri="{FF2B5EF4-FFF2-40B4-BE49-F238E27FC236}">
                <a16:creationId xmlns:a16="http://schemas.microsoft.com/office/drawing/2014/main" id="{914A6C11-0348-35D9-25BE-E92D489F7701}"/>
              </a:ext>
            </a:extLst>
          </p:cNvPr>
          <p:cNvSpPr txBox="1">
            <a:spLocks/>
          </p:cNvSpPr>
          <p:nvPr/>
        </p:nvSpPr>
        <p:spPr>
          <a:xfrm>
            <a:off x="268751" y="104856"/>
            <a:ext cx="9721080" cy="720080"/>
          </a:xfrm>
          <a:prstGeom prst="rect">
            <a:avLst/>
          </a:prstGeom>
        </p:spPr>
        <p:txBody>
          <a:bodyPr vert="horz" lIns="138257" tIns="69129" rIns="138257" bIns="69129" rtlCol="0">
            <a:noAutofit/>
          </a:bodyPr>
          <a:lstStyle>
            <a:lvl1pPr marL="0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4000" kern="120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91286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6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382573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2073859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2765146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3456432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147718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839005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530291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4600" b="1" dirty="0">
                <a:solidFill>
                  <a:schemeClr val="accent6">
                    <a:lumMod val="75000"/>
                  </a:schemeClr>
                </a:solidFill>
              </a:rPr>
              <a:t>22º</a:t>
            </a:r>
            <a:r>
              <a:rPr lang="pt-BR" sz="4600" dirty="0">
                <a:solidFill>
                  <a:schemeClr val="tx1"/>
                </a:solidFill>
              </a:rPr>
              <a:t> Congresso Estadual da </a:t>
            </a:r>
            <a:r>
              <a:rPr lang="pt-BR" sz="4600" b="1" dirty="0">
                <a:solidFill>
                  <a:schemeClr val="accent6">
                    <a:lumMod val="75000"/>
                  </a:schemeClr>
                </a:solidFill>
              </a:rPr>
              <a:t>APEPREM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CA0DA603-F7DB-3F67-2840-472451A8EE88}"/>
              </a:ext>
            </a:extLst>
          </p:cNvPr>
          <p:cNvSpPr/>
          <p:nvPr/>
        </p:nvSpPr>
        <p:spPr>
          <a:xfrm>
            <a:off x="0" y="824936"/>
            <a:ext cx="9721080" cy="45719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5E15C531-569F-41C6-1E4B-D8931B9EA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70" y="6119931"/>
            <a:ext cx="5278037" cy="1954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D92C3D4F-8731-CA18-63B6-90A3957360F5}"/>
              </a:ext>
            </a:extLst>
          </p:cNvPr>
          <p:cNvSpPr txBox="1"/>
          <p:nvPr/>
        </p:nvSpPr>
        <p:spPr>
          <a:xfrm>
            <a:off x="441702" y="8137570"/>
            <a:ext cx="44188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b="1" dirty="0">
                <a:solidFill>
                  <a:schemeClr val="tx2">
                    <a:lumMod val="50000"/>
                  </a:schemeClr>
                </a:solidFill>
              </a:rPr>
              <a:t>Agradecimentos</a:t>
            </a:r>
          </a:p>
          <a:p>
            <a:pPr algn="ctr"/>
            <a:r>
              <a:rPr lang="pt-BR" b="1" dirty="0">
                <a:solidFill>
                  <a:schemeClr val="tx2">
                    <a:lumMod val="50000"/>
                  </a:schemeClr>
                </a:solidFill>
              </a:rPr>
              <a:t>Instituto Brasileiro de Atuária</a:t>
            </a:r>
          </a:p>
        </p:txBody>
      </p:sp>
    </p:spTree>
    <p:extLst>
      <p:ext uri="{BB962C8B-B14F-4D97-AF65-F5344CB8AC3E}">
        <p14:creationId xmlns:p14="http://schemas.microsoft.com/office/powerpoint/2010/main" val="2618478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B2CF9-CA20-97D8-28F3-D93741F6F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ta: para Baixo 2">
            <a:extLst>
              <a:ext uri="{FF2B5EF4-FFF2-40B4-BE49-F238E27FC236}">
                <a16:creationId xmlns:a16="http://schemas.microsoft.com/office/drawing/2014/main" id="{28FDDBA2-0829-77E2-B54A-2390F67BBAD5}"/>
              </a:ext>
            </a:extLst>
          </p:cNvPr>
          <p:cNvSpPr/>
          <p:nvPr/>
        </p:nvSpPr>
        <p:spPr>
          <a:xfrm>
            <a:off x="2376684" y="3828255"/>
            <a:ext cx="697583" cy="2007910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26A0BC2-1004-B4D7-E665-15CEE1621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4800" dirty="0">
                <a:solidFill>
                  <a:srgbClr val="0033CC"/>
                </a:solidFill>
              </a:rPr>
              <a:t>Como a legislação e os Órgãos de Controle tratam o RPPS</a:t>
            </a:r>
            <a:endParaRPr lang="pt-BR" sz="4800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463AB9D-2B49-3B98-774F-AD17B2EFFE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4</a:t>
            </a:fld>
            <a:endParaRPr lang="pt-BR" dirty="0"/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4F338BBB-3D57-B1B9-7690-15C6A1605B93}"/>
              </a:ext>
            </a:extLst>
          </p:cNvPr>
          <p:cNvSpPr/>
          <p:nvPr/>
        </p:nvSpPr>
        <p:spPr>
          <a:xfrm>
            <a:off x="322559" y="2025681"/>
            <a:ext cx="4805835" cy="218869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Ente  Federativo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51C251F2-47D2-779C-1502-44CDF871A383}"/>
              </a:ext>
            </a:extLst>
          </p:cNvPr>
          <p:cNvSpPr/>
          <p:nvPr/>
        </p:nvSpPr>
        <p:spPr>
          <a:xfrm>
            <a:off x="531195" y="5864654"/>
            <a:ext cx="4262461" cy="2362985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Unidade Gestora do </a:t>
            </a:r>
          </a:p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RPPS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1CA64FA4-E380-6E93-3618-A0EAC15B96E7}"/>
              </a:ext>
            </a:extLst>
          </p:cNvPr>
          <p:cNvSpPr/>
          <p:nvPr/>
        </p:nvSpPr>
        <p:spPr>
          <a:xfrm>
            <a:off x="8929414" y="5153991"/>
            <a:ext cx="5904656" cy="35578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Recursos e </a:t>
            </a:r>
          </a:p>
          <a:p>
            <a:pPr algn="ctr"/>
            <a:r>
              <a:rPr lang="pt-BR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Fundo do </a:t>
            </a:r>
          </a:p>
          <a:p>
            <a:pPr algn="ctr"/>
            <a:r>
              <a:rPr lang="pt-BR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Regime Próprio de Previdência Social</a:t>
            </a:r>
          </a:p>
        </p:txBody>
      </p:sp>
      <p:sp>
        <p:nvSpPr>
          <p:cNvPr id="8" name="Seta: da Esquerda para a Direita 7">
            <a:extLst>
              <a:ext uri="{FF2B5EF4-FFF2-40B4-BE49-F238E27FC236}">
                <a16:creationId xmlns:a16="http://schemas.microsoft.com/office/drawing/2014/main" id="{634D70D5-B3CD-1313-6EFD-22CB80B4A62E}"/>
              </a:ext>
            </a:extLst>
          </p:cNvPr>
          <p:cNvSpPr/>
          <p:nvPr/>
        </p:nvSpPr>
        <p:spPr>
          <a:xfrm>
            <a:off x="5116826" y="6492442"/>
            <a:ext cx="3574189" cy="1316476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10801622" y="4553826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RPPS</a:t>
            </a:r>
          </a:p>
        </p:txBody>
      </p:sp>
      <p:sp>
        <p:nvSpPr>
          <p:cNvPr id="10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1057019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9BA611-20CE-2E62-5256-C0718B52E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4800" dirty="0">
                <a:solidFill>
                  <a:srgbClr val="0033CC"/>
                </a:solidFill>
              </a:rPr>
              <a:t>Como a legislação e os órgãos de controle tratam o RPPS</a:t>
            </a:r>
            <a:endParaRPr lang="pt-BR" sz="4800" dirty="0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0077A80C-5D09-45BD-62A0-B0EB020843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5</a:t>
            </a:fld>
            <a:endParaRPr lang="pt-BR" dirty="0"/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0BE44A50-9305-EB3D-4486-61EF6D074B89}"/>
              </a:ext>
            </a:extLst>
          </p:cNvPr>
          <p:cNvSpPr/>
          <p:nvPr/>
        </p:nvSpPr>
        <p:spPr>
          <a:xfrm>
            <a:off x="448814" y="2421721"/>
            <a:ext cx="4805835" cy="218869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Ente  Federativo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53924F3B-3789-740B-C99C-502E7C60D6E2}"/>
              </a:ext>
            </a:extLst>
          </p:cNvPr>
          <p:cNvSpPr/>
          <p:nvPr/>
        </p:nvSpPr>
        <p:spPr>
          <a:xfrm>
            <a:off x="720500" y="5861660"/>
            <a:ext cx="4262461" cy="2362985"/>
          </a:xfrm>
          <a:prstGeom prst="roundRect">
            <a:avLst/>
          </a:prstGeom>
          <a:solidFill>
            <a:srgbClr val="0066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Unidade Gestora do </a:t>
            </a:r>
          </a:p>
          <a:p>
            <a:pPr algn="ctr"/>
            <a:r>
              <a:rPr lang="pt-B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RPPS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934B2749-4069-1320-5978-B9ACA95EF176}"/>
              </a:ext>
            </a:extLst>
          </p:cNvPr>
          <p:cNvSpPr/>
          <p:nvPr/>
        </p:nvSpPr>
        <p:spPr>
          <a:xfrm>
            <a:off x="8929414" y="5153991"/>
            <a:ext cx="5904656" cy="3557855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Recursos e </a:t>
            </a:r>
          </a:p>
          <a:p>
            <a:pPr algn="ctr"/>
            <a:r>
              <a:rPr lang="pt-BR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Fundo do </a:t>
            </a:r>
          </a:p>
          <a:p>
            <a:pPr algn="ctr"/>
            <a:r>
              <a:rPr lang="pt-BR" sz="44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Regime Próprio de Previdência Social</a:t>
            </a:r>
          </a:p>
        </p:txBody>
      </p:sp>
      <p:sp>
        <p:nvSpPr>
          <p:cNvPr id="8" name="Seta: da Esquerda para a Direita 7">
            <a:extLst>
              <a:ext uri="{FF2B5EF4-FFF2-40B4-BE49-F238E27FC236}">
                <a16:creationId xmlns:a16="http://schemas.microsoft.com/office/drawing/2014/main" id="{0502E397-E6A2-8248-43BD-0232B49822BD}"/>
              </a:ext>
            </a:extLst>
          </p:cNvPr>
          <p:cNvSpPr/>
          <p:nvPr/>
        </p:nvSpPr>
        <p:spPr>
          <a:xfrm>
            <a:off x="5116826" y="6492442"/>
            <a:ext cx="3574189" cy="1316476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6CD92D0C-B964-DE78-6CF0-C0109049804B}"/>
              </a:ext>
            </a:extLst>
          </p:cNvPr>
          <p:cNvSpPr/>
          <p:nvPr/>
        </p:nvSpPr>
        <p:spPr>
          <a:xfrm>
            <a:off x="2160662" y="2484838"/>
            <a:ext cx="12364098" cy="236298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Resumindo</a:t>
            </a:r>
          </a:p>
          <a:p>
            <a:pPr algn="ctr"/>
            <a:endParaRPr lang="pt-BR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BR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Ente e o RPPS </a:t>
            </a:r>
            <a:r>
              <a:rPr lang="pt-BR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 SÃO </a:t>
            </a:r>
            <a:r>
              <a:rPr lang="pt-BR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mesma coisa  !!!</a:t>
            </a:r>
          </a:p>
          <a:p>
            <a:pPr algn="ctr"/>
            <a:endParaRPr lang="pt-BR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t-BR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 recursos do RPPS </a:t>
            </a:r>
            <a:r>
              <a:rPr lang="pt-BR" sz="40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NÃO PODEM </a:t>
            </a:r>
            <a:r>
              <a:rPr lang="pt-BR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 usados pelo ENTE.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10743601" y="4645982"/>
            <a:ext cx="21602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RPPS</a:t>
            </a:r>
          </a:p>
        </p:txBody>
      </p:sp>
      <p:sp>
        <p:nvSpPr>
          <p:cNvPr id="11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911855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EFB0B8-EBD8-EA95-4701-23E5BEBBC5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4800" dirty="0"/>
              <a:t>Analogia:  o que é um RPPS  ?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9DB3D955-FF75-073E-281C-95B5478B24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6</a:t>
            </a:fld>
            <a:endParaRPr lang="pt-B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3912625-52C7-0DDA-E361-3DFDF09B329C}"/>
              </a:ext>
            </a:extLst>
          </p:cNvPr>
          <p:cNvSpPr txBox="1">
            <a:spLocks noChangeArrowheads="1"/>
          </p:cNvSpPr>
          <p:nvPr/>
        </p:nvSpPr>
        <p:spPr>
          <a:xfrm>
            <a:off x="4192991" y="2041592"/>
            <a:ext cx="4968552" cy="596280"/>
          </a:xfr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pt-BR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RPPS</a:t>
            </a: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2F3BD5A1-D4F9-C668-2009-48F5D7E7EC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6567" y="3105340"/>
            <a:ext cx="3581400" cy="2526384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33CC"/>
          </a:solidFill>
          <a:ln w="12700">
            <a:noFill/>
            <a:miter lim="800000"/>
            <a:headEnd/>
            <a:tailEnd/>
          </a:ln>
          <a:effectLst/>
        </p:spPr>
        <p:txBody>
          <a:bodyPr wrap="none" lIns="103163" tIns="51581" rIns="103163" bIns="51581" anchor="ctr"/>
          <a:lstStyle/>
          <a:p>
            <a:endParaRPr lang="pt-BR" sz="3600" dirty="0"/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E6384EDD-8A8B-4341-5D8F-3F9EEFF6B1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518" y="6430166"/>
            <a:ext cx="12313367" cy="1803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103163" tIns="51581" rIns="103163" bIns="51581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pt-BR" sz="4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FIEL DEPOSITÁRIO  ou GUARDIÃO </a:t>
            </a:r>
          </a:p>
          <a:p>
            <a:pPr algn="ctr">
              <a:spcBef>
                <a:spcPct val="30000"/>
              </a:spcBef>
            </a:pPr>
            <a:r>
              <a:rPr lang="pt-BR" sz="4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dos recursos dos segurados</a:t>
            </a:r>
          </a:p>
        </p:txBody>
      </p:sp>
      <p:sp>
        <p:nvSpPr>
          <p:cNvPr id="7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4099175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0DA01C-9005-E151-DA6C-8E1E690F8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Assistência   </a:t>
            </a:r>
            <a:r>
              <a:rPr lang="pt-BR" sz="6000" i="1" dirty="0">
                <a:solidFill>
                  <a:srgbClr val="FF0000"/>
                </a:solidFill>
              </a:rPr>
              <a:t>vs </a:t>
            </a:r>
            <a:r>
              <a:rPr lang="pt-BR" sz="6000" dirty="0"/>
              <a:t>  Previdência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59961F43-6A67-A813-E2B5-7922AB1DDF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7</a:t>
            </a:fld>
            <a:endParaRPr lang="pt-BR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F5732948-DD17-9717-5EA2-8E267C18F897}"/>
              </a:ext>
            </a:extLst>
          </p:cNvPr>
          <p:cNvSpPr/>
          <p:nvPr/>
        </p:nvSpPr>
        <p:spPr>
          <a:xfrm>
            <a:off x="5184998" y="1908999"/>
            <a:ext cx="9452610" cy="6432530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609585" indent="-609585">
              <a:buFont typeface="Wingdings" panose="05000000000000000000" pitchFamily="2" charset="2"/>
              <a:buChar char="q"/>
            </a:pPr>
            <a:endParaRPr lang="pt-BR" sz="16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  <a:p>
            <a:pPr algn="ctr"/>
            <a:r>
              <a:rPr lang="pt-BR" sz="5400" b="1" dirty="0">
                <a:ln w="13462">
                  <a:solidFill>
                    <a:schemeClr val="bg1"/>
                  </a:solidFill>
                  <a:prstDash val="solid"/>
                </a:ln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Diferença padrão.....</a:t>
            </a:r>
          </a:p>
          <a:p>
            <a:endParaRPr lang="pt-BR" sz="44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CC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  <a:p>
            <a:r>
              <a:rPr lang="pt-BR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C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Assistência:</a:t>
            </a:r>
            <a:r>
              <a:rPr lang="pt-B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C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  </a:t>
            </a:r>
            <a:r>
              <a:rPr lang="pt-BR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não contributiva</a:t>
            </a:r>
          </a:p>
          <a:p>
            <a:endParaRPr lang="pt-BR" sz="4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  <a:p>
            <a:r>
              <a:rPr lang="pt-BR" sz="6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66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Previdência:  </a:t>
            </a:r>
            <a:r>
              <a:rPr lang="pt-BR" sz="4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contributiva</a:t>
            </a:r>
          </a:p>
          <a:p>
            <a:endParaRPr lang="pt-BR" sz="44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  <a:p>
            <a:pPr algn="ctr"/>
            <a:r>
              <a:rPr lang="pt-BR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Mas ... </a:t>
            </a:r>
          </a:p>
          <a:p>
            <a:pPr algn="ctr"/>
            <a:r>
              <a:rPr lang="pt-BR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33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e em relação ao momento do evento?</a:t>
            </a:r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21793618-D8F5-8088-1933-1A669AA043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29" y="4536281"/>
            <a:ext cx="3985056" cy="3945046"/>
          </a:xfrm>
          <a:prstGeom prst="rect">
            <a:avLst/>
          </a:prstGeom>
        </p:spPr>
      </p:pic>
      <p:sp>
        <p:nvSpPr>
          <p:cNvPr id="7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1214603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55DDF-EE09-20CB-CD85-DC0BA4266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0E7A99-D54F-DA57-BEC0-07973D123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Assistência   </a:t>
            </a:r>
            <a:r>
              <a:rPr lang="pt-BR" sz="6000" i="1" dirty="0">
                <a:solidFill>
                  <a:srgbClr val="FF0000"/>
                </a:solidFill>
              </a:rPr>
              <a:t>vs </a:t>
            </a:r>
            <a:r>
              <a:rPr lang="pt-BR" sz="6000" dirty="0"/>
              <a:t>  Previdência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FC23DF69-58E6-4418-620B-30283269C9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8</a:t>
            </a:fld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58890100-7199-7FB9-7780-F622EA689FC8}"/>
              </a:ext>
            </a:extLst>
          </p:cNvPr>
          <p:cNvSpPr/>
          <p:nvPr/>
        </p:nvSpPr>
        <p:spPr>
          <a:xfrm>
            <a:off x="4477725" y="1807363"/>
            <a:ext cx="10476672" cy="7078861"/>
          </a:xfrm>
          <a:prstGeom prst="rect">
            <a:avLst/>
          </a:prstGeom>
          <a:noFill/>
        </p:spPr>
        <p:txBody>
          <a:bodyPr wrap="square" lIns="121920" tIns="60960" rIns="121920" bIns="60960">
            <a:spAutoFit/>
          </a:bodyPr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609585" indent="-609585">
              <a:buFont typeface="Wingdings" panose="05000000000000000000" pitchFamily="2" charset="2"/>
              <a:buChar char="q"/>
            </a:pPr>
            <a:endParaRPr lang="pt-BR" sz="20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  <a:p>
            <a:endParaRPr lang="pt-BR" sz="48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CC0000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  <a:p>
            <a:r>
              <a:rPr lang="pt-BR" sz="66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C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Assistência</a:t>
            </a:r>
            <a:r>
              <a:rPr lang="pt-BR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CC0000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: </a:t>
            </a:r>
            <a:r>
              <a:rPr lang="pt-BR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highlight>
                  <a:srgbClr val="FFFF00"/>
                </a:highlight>
                <a:latin typeface="+mn-lt"/>
              </a:rPr>
              <a:t> </a:t>
            </a:r>
            <a:r>
              <a:rPr lang="pt-B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highlight>
                  <a:srgbClr val="FFFF00"/>
                </a:highlight>
                <a:latin typeface="+mn-lt"/>
              </a:rPr>
              <a:t>a posteriori </a:t>
            </a:r>
            <a:r>
              <a:rPr lang="pt-B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, após a necessidade se verificar;</a:t>
            </a:r>
          </a:p>
          <a:p>
            <a:endParaRPr lang="pt-BR" sz="48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000066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  <a:p>
            <a:endParaRPr lang="pt-BR" sz="4800" b="1" dirty="0">
              <a:ln w="13462">
                <a:solidFill>
                  <a:schemeClr val="bg1"/>
                </a:solidFill>
                <a:prstDash val="solid"/>
              </a:ln>
              <a:solidFill>
                <a:srgbClr val="000066"/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  <a:p>
            <a:r>
              <a:rPr lang="pt-BR" sz="66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66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Previdência</a:t>
            </a:r>
            <a:r>
              <a:rPr lang="pt-BR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rgbClr val="000066"/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:   </a:t>
            </a:r>
            <a:r>
              <a:rPr lang="pt-BR" sz="66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highlight>
                  <a:srgbClr val="FFFF00"/>
                </a:highlight>
                <a:latin typeface="+mn-lt"/>
              </a:rPr>
              <a:t> </a:t>
            </a:r>
            <a:r>
              <a:rPr lang="pt-B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highlight>
                  <a:srgbClr val="FFFF00"/>
                </a:highlight>
                <a:latin typeface="+mn-lt"/>
              </a:rPr>
              <a:t>a priori </a:t>
            </a:r>
            <a:r>
              <a:rPr lang="pt-BR" sz="5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n-lt"/>
              </a:rPr>
              <a:t>, antes da necessidade se verificar.</a:t>
            </a:r>
          </a:p>
          <a:p>
            <a:endParaRPr lang="pt-BR" sz="4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+mn-lt"/>
            </a:endParaRP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Modelo 3D 4" descr="Emoji Piscando">
                <a:extLst>
                  <a:ext uri="{FF2B5EF4-FFF2-40B4-BE49-F238E27FC236}">
                    <a16:creationId xmlns:a16="http://schemas.microsoft.com/office/drawing/2014/main" id="{8F13A27F-6F93-3A50-FFAA-21D2E2C1AEB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180508240"/>
                  </p:ext>
                </p:extLst>
              </p:nvPr>
            </p:nvGraphicFramePr>
            <p:xfrm rot="21358125">
              <a:off x="293132" y="4546069"/>
              <a:ext cx="3685981" cy="3685982"/>
            </p:xfrm>
            <a:graphic>
              <a:graphicData uri="http://schemas.microsoft.com/office/drawing/2017/model3d">
                <am3d:model3d r:embed="rId2">
                  <am3d:spPr>
                    <a:xfrm rot="21358125">
                      <a:off x="0" y="0"/>
                      <a:ext cx="3685981" cy="3685982"/>
                    </a:xfrm>
                    <a:prstGeom prst="rect">
                      <a:avLst/>
                    </a:prstGeom>
                  </am3d:spPr>
                  <am3d:camera>
                    <am3d:pos x="0" y="0" z="81193582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4754" d="1000000"/>
                    <am3d:preTrans dx="3" dy="-17908577" dz="-455776"/>
                    <am3d:scale>
                      <am3d:sx n="1000000" d="1000000"/>
                      <am3d:sy n="1000000" d="1000000"/>
                      <am3d:sz n="1000000" d="1000000"/>
                    </am3d:scale>
                    <am3d:rot ax="-71105" ay="2018618" az="-39404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660047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Modelo 3D 4" descr="Emoji Piscando">
                <a:extLst>
                  <a:ext uri="{FF2B5EF4-FFF2-40B4-BE49-F238E27FC236}">
                    <a16:creationId xmlns:a16="http://schemas.microsoft.com/office/drawing/2014/main" id="{8F13A27F-6F93-3A50-FFAA-21D2E2C1AEB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rot="21358125">
                <a:off x="293132" y="4546069"/>
                <a:ext cx="3685981" cy="3685982"/>
              </a:xfrm>
              <a:prstGeom prst="rect">
                <a:avLst/>
              </a:prstGeom>
            </p:spPr>
          </p:pic>
        </mc:Fallback>
      </mc:AlternateContent>
      <p:sp>
        <p:nvSpPr>
          <p:cNvPr id="6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594362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DDD3E0-B55C-5906-0916-D8AB33521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5400" dirty="0"/>
              <a:t>Um Plano de Aposentadoria ...</a:t>
            </a:r>
          </a:p>
        </p:txBody>
      </p:sp>
      <p:sp>
        <p:nvSpPr>
          <p:cNvPr id="3" name="Espaço Reservado para Número de Slide 2">
            <a:extLst>
              <a:ext uri="{FF2B5EF4-FFF2-40B4-BE49-F238E27FC236}">
                <a16:creationId xmlns:a16="http://schemas.microsoft.com/office/drawing/2014/main" id="{8AEF42A5-5F01-7A93-8ECC-20E00E4CCA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9</a:t>
            </a:fld>
            <a:endParaRPr lang="pt-BR" dirty="0"/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1525481" y="2160017"/>
            <a:ext cx="11182013" cy="476037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 fontScale="70000" lnSpcReduction="20000"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pt-BR" sz="3600" dirty="0"/>
          </a:p>
        </p:txBody>
      </p:sp>
      <p:sp>
        <p:nvSpPr>
          <p:cNvPr id="5" name="Espaço Reservado para Número de Slide 6"/>
          <p:cNvSpPr txBox="1">
            <a:spLocks/>
          </p:cNvSpPr>
          <p:nvPr/>
        </p:nvSpPr>
        <p:spPr>
          <a:xfrm>
            <a:off x="10482607" y="7405753"/>
            <a:ext cx="600435" cy="195216"/>
          </a:xfrm>
        </p:spPr>
        <p:txBody>
          <a:bodyPr/>
          <a:lstStyle>
            <a:defPPr>
              <a:defRPr lang="pt-B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endParaRPr lang="pt-BR" sz="1600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78" y="2622197"/>
            <a:ext cx="12818932" cy="5832648"/>
          </a:xfrm>
          <a:prstGeom prst="rect">
            <a:avLst/>
          </a:prstGeom>
        </p:spPr>
      </p:pic>
      <p:cxnSp>
        <p:nvCxnSpPr>
          <p:cNvPr id="7" name="Conector reto 6"/>
          <p:cNvCxnSpPr>
            <a:cxnSpLocks/>
          </p:cNvCxnSpPr>
          <p:nvPr/>
        </p:nvCxnSpPr>
        <p:spPr bwMode="auto">
          <a:xfrm flipV="1">
            <a:off x="3818264" y="3365790"/>
            <a:ext cx="3958728" cy="5380"/>
          </a:xfrm>
          <a:prstGeom prst="line">
            <a:avLst/>
          </a:prstGeom>
          <a:noFill/>
          <a:ln w="762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Conector reto 7"/>
          <p:cNvCxnSpPr>
            <a:cxnSpLocks/>
          </p:cNvCxnSpPr>
          <p:nvPr/>
        </p:nvCxnSpPr>
        <p:spPr bwMode="auto">
          <a:xfrm>
            <a:off x="7921302" y="3365790"/>
            <a:ext cx="60824" cy="4328512"/>
          </a:xfrm>
          <a:prstGeom prst="line">
            <a:avLst/>
          </a:prstGeom>
          <a:noFill/>
          <a:ln w="76200" cap="flat" cmpd="sng" algn="ctr">
            <a:solidFill>
              <a:srgbClr val="FF0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9" name="CaixaDeTexto 8"/>
          <p:cNvSpPr txBox="1"/>
          <p:nvPr/>
        </p:nvSpPr>
        <p:spPr>
          <a:xfrm>
            <a:off x="8077808" y="3108043"/>
            <a:ext cx="2832544" cy="646331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$ 250.000,00</a:t>
            </a:r>
          </a:p>
        </p:txBody>
      </p:sp>
      <p:sp>
        <p:nvSpPr>
          <p:cNvPr id="10" name="Arco 9">
            <a:extLst>
              <a:ext uri="{FF2B5EF4-FFF2-40B4-BE49-F238E27FC236}">
                <a16:creationId xmlns:a16="http://schemas.microsoft.com/office/drawing/2014/main" id="{A2C8B204-4060-43BB-A942-129B531F5AE8}"/>
              </a:ext>
            </a:extLst>
          </p:cNvPr>
          <p:cNvSpPr/>
          <p:nvPr/>
        </p:nvSpPr>
        <p:spPr bwMode="auto">
          <a:xfrm rot="18461368" flipH="1" flipV="1">
            <a:off x="1521940" y="2648027"/>
            <a:ext cx="10614088" cy="1596299"/>
          </a:xfrm>
          <a:prstGeom prst="arc">
            <a:avLst>
              <a:gd name="adj1" fmla="val 13862216"/>
              <a:gd name="adj2" fmla="val 21446067"/>
            </a:avLst>
          </a:prstGeom>
          <a:noFill/>
          <a:ln w="60325" cap="flat" cmpd="sng" algn="ctr">
            <a:solidFill>
              <a:srgbClr val="008000"/>
            </a:solidFill>
            <a:prstDash val="sysDot"/>
            <a:round/>
            <a:headEnd type="oval" w="med" len="med"/>
            <a:tailEnd type="oval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1219140" eaLnBrk="0" fontAlgn="base" hangingPunct="0">
              <a:spcBef>
                <a:spcPct val="50000"/>
              </a:spcBef>
              <a:spcAft>
                <a:spcPct val="0"/>
              </a:spcAft>
            </a:pPr>
            <a:endParaRPr lang="pt-BR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1" name="Texto Explicativo: Linha 37">
            <a:extLst>
              <a:ext uri="{FF2B5EF4-FFF2-40B4-BE49-F238E27FC236}">
                <a16:creationId xmlns:a16="http://schemas.microsoft.com/office/drawing/2014/main" id="{73728F6E-3A1D-49A3-9DDF-3ECF0EA94901}"/>
              </a:ext>
            </a:extLst>
          </p:cNvPr>
          <p:cNvSpPr/>
          <p:nvPr/>
        </p:nvSpPr>
        <p:spPr>
          <a:xfrm>
            <a:off x="10910352" y="4879020"/>
            <a:ext cx="3414012" cy="1032508"/>
          </a:xfrm>
          <a:prstGeom prst="borderCallout1">
            <a:avLst>
              <a:gd name="adj1" fmla="val 55028"/>
              <a:gd name="adj2" fmla="val -247"/>
              <a:gd name="adj3" fmla="val 117150"/>
              <a:gd name="adj4" fmla="val -40573"/>
            </a:avLst>
          </a:prstGeom>
          <a:solidFill>
            <a:srgbClr val="FF0000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600" b="1" dirty="0"/>
              <a:t>Fluxo de Pagto de Benefícios</a:t>
            </a:r>
          </a:p>
        </p:txBody>
      </p:sp>
      <p:sp>
        <p:nvSpPr>
          <p:cNvPr id="12" name="Texto Explicativo: Linha 38">
            <a:extLst>
              <a:ext uri="{FF2B5EF4-FFF2-40B4-BE49-F238E27FC236}">
                <a16:creationId xmlns:a16="http://schemas.microsoft.com/office/drawing/2014/main" id="{3FD2A247-1DAC-4E0A-A918-4C55AF3B143E}"/>
              </a:ext>
            </a:extLst>
          </p:cNvPr>
          <p:cNvSpPr/>
          <p:nvPr/>
        </p:nvSpPr>
        <p:spPr>
          <a:xfrm>
            <a:off x="4000357" y="3733322"/>
            <a:ext cx="2413845" cy="1079206"/>
          </a:xfrm>
          <a:prstGeom prst="borderCallout1">
            <a:avLst>
              <a:gd name="adj1" fmla="val 96414"/>
              <a:gd name="adj2" fmla="val 44137"/>
              <a:gd name="adj3" fmla="val 194105"/>
              <a:gd name="adj4" fmla="val 78440"/>
            </a:avLst>
          </a:prstGeom>
          <a:solidFill>
            <a:srgbClr val="008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/>
              <a:t>Fluxo de Contribuição</a:t>
            </a:r>
          </a:p>
        </p:txBody>
      </p:sp>
      <p:sp>
        <p:nvSpPr>
          <p:cNvPr id="13" name="Seta: da Esquerda para a Direita 39">
            <a:extLst>
              <a:ext uri="{FF2B5EF4-FFF2-40B4-BE49-F238E27FC236}">
                <a16:creationId xmlns:a16="http://schemas.microsoft.com/office/drawing/2014/main" id="{76360270-AD24-48CF-BD4F-4BC6F408E17E}"/>
              </a:ext>
            </a:extLst>
          </p:cNvPr>
          <p:cNvSpPr/>
          <p:nvPr/>
        </p:nvSpPr>
        <p:spPr>
          <a:xfrm>
            <a:off x="3818264" y="8207501"/>
            <a:ext cx="4469829" cy="725731"/>
          </a:xfrm>
          <a:prstGeom prst="leftRightArrow">
            <a:avLst/>
          </a:prstGeom>
          <a:solidFill>
            <a:srgbClr val="FFFF00"/>
          </a:solidFill>
          <a:ln w="3175">
            <a:solidFill>
              <a:schemeClr val="tx1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40 anos</a:t>
            </a:r>
          </a:p>
        </p:txBody>
      </p:sp>
      <p:sp>
        <p:nvSpPr>
          <p:cNvPr id="14" name="Espaço Reservado para Texto 1">
            <a:extLst>
              <a:ext uri="{FF2B5EF4-FFF2-40B4-BE49-F238E27FC236}">
                <a16:creationId xmlns:a16="http://schemas.microsoft.com/office/drawing/2014/main" id="{3B232A17-EF5F-4FDA-A69A-DEC7604BC56B}"/>
              </a:ext>
            </a:extLst>
          </p:cNvPr>
          <p:cNvSpPr txBox="1">
            <a:spLocks/>
          </p:cNvSpPr>
          <p:nvPr/>
        </p:nvSpPr>
        <p:spPr>
          <a:xfrm>
            <a:off x="642764" y="1822771"/>
            <a:ext cx="12900305" cy="87525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364058" indent="0" algn="ctr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400"/>
              </a:spcAft>
              <a:buFont typeface="Arial" panose="020B0604020202020204" pitchFamily="34" charset="0"/>
              <a:buNone/>
              <a:defRPr sz="2933" b="1" kern="1200" baseline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pt-BR" sz="3600" dirty="0">
              <a:solidFill>
                <a:srgbClr val="0033CC"/>
              </a:solidFill>
              <a:latin typeface="+mn-lt"/>
            </a:endParaRPr>
          </a:p>
        </p:txBody>
      </p:sp>
      <p:sp>
        <p:nvSpPr>
          <p:cNvPr id="15" name="Retângulo: Cantos Arredondados 8">
            <a:extLst>
              <a:ext uri="{FF2B5EF4-FFF2-40B4-BE49-F238E27FC236}">
                <a16:creationId xmlns:a16="http://schemas.microsoft.com/office/drawing/2014/main" id="{FD45D03A-86F9-1D06-F795-4A1DD40F5584}"/>
              </a:ext>
            </a:extLst>
          </p:cNvPr>
          <p:cNvSpPr/>
          <p:nvPr/>
        </p:nvSpPr>
        <p:spPr>
          <a:xfrm>
            <a:off x="12414793" y="7694302"/>
            <a:ext cx="1446170" cy="874427"/>
          </a:xfrm>
          <a:prstGeom prst="roundRect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Mt 24,36</a:t>
            </a:r>
          </a:p>
        </p:txBody>
      </p:sp>
      <p:sp>
        <p:nvSpPr>
          <p:cNvPr id="27" name="Elipse 26">
            <a:extLst>
              <a:ext uri="{FF2B5EF4-FFF2-40B4-BE49-F238E27FC236}">
                <a16:creationId xmlns:a16="http://schemas.microsoft.com/office/drawing/2014/main" id="{776ED812-3D6C-03DD-BF3B-0B41B49251AD}"/>
              </a:ext>
            </a:extLst>
          </p:cNvPr>
          <p:cNvSpPr/>
          <p:nvPr/>
        </p:nvSpPr>
        <p:spPr>
          <a:xfrm>
            <a:off x="7715031" y="3285566"/>
            <a:ext cx="329057" cy="299827"/>
          </a:xfrm>
          <a:prstGeom prst="ellipse">
            <a:avLst/>
          </a:prstGeom>
          <a:solidFill>
            <a:srgbClr val="0033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28" name="Elipse 27">
            <a:extLst>
              <a:ext uri="{FF2B5EF4-FFF2-40B4-BE49-F238E27FC236}">
                <a16:creationId xmlns:a16="http://schemas.microsoft.com/office/drawing/2014/main" id="{23E893B4-54F1-A1B9-4144-777EA8E1AB2D}"/>
              </a:ext>
            </a:extLst>
          </p:cNvPr>
          <p:cNvSpPr/>
          <p:nvPr/>
        </p:nvSpPr>
        <p:spPr>
          <a:xfrm>
            <a:off x="12542965" y="7503361"/>
            <a:ext cx="329057" cy="299827"/>
          </a:xfrm>
          <a:prstGeom prst="ellipse">
            <a:avLst/>
          </a:prstGeom>
          <a:solidFill>
            <a:srgbClr val="0033CC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8" name="Espaço Reservado para Rodapé 4">
            <a:extLst>
              <a:ext uri="{FF2B5EF4-FFF2-40B4-BE49-F238E27FC236}">
                <a16:creationId xmlns:a16="http://schemas.microsoft.com/office/drawing/2014/main" id="{926C56C3-DC1B-06AE-9591-76B03FB3F5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96966" y="8794867"/>
            <a:ext cx="4788800" cy="182713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 b="1">
                <a:solidFill>
                  <a:schemeClr val="tx1"/>
                </a:solidFill>
              </a:defRPr>
            </a:lvl1pPr>
          </a:lstStyle>
          <a:p>
            <a:r>
              <a:rPr lang="pt-BR" dirty="0"/>
              <a:t>Marcelo Soares, MIBA - Atuário</a:t>
            </a:r>
          </a:p>
        </p:txBody>
      </p:sp>
    </p:spTree>
    <p:extLst>
      <p:ext uri="{BB962C8B-B14F-4D97-AF65-F5344CB8AC3E}">
        <p14:creationId xmlns:p14="http://schemas.microsoft.com/office/powerpoint/2010/main" val="322100889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486</TotalTime>
  <Words>1668</Words>
  <Application>Microsoft Office PowerPoint</Application>
  <PresentationFormat>Personalizar</PresentationFormat>
  <Paragraphs>352</Paragraphs>
  <Slides>33</Slides>
  <Notes>14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33</vt:i4>
      </vt:variant>
    </vt:vector>
  </HeadingPairs>
  <TitlesOfParts>
    <vt:vector size="37" baseType="lpstr">
      <vt:lpstr>Arial</vt:lpstr>
      <vt:lpstr>Calibri</vt:lpstr>
      <vt:lpstr>Wingdings</vt:lpstr>
      <vt:lpstr>Tema do Office</vt:lpstr>
      <vt:lpstr>Lei Complementar 226/2026   PROJEÇÕES ATUARIAIS  E  AJUSTES NECESSÁRIOS NOS RPPS</vt:lpstr>
      <vt:lpstr>Apresentação do PowerPoint</vt:lpstr>
      <vt:lpstr>O que é um Plano de um RPPS?</vt:lpstr>
      <vt:lpstr>Como a legislação e os Órgãos de Controle tratam o RPPS</vt:lpstr>
      <vt:lpstr>Como a legislação e os órgãos de controle tratam o RPPS</vt:lpstr>
      <vt:lpstr>Analogia:  o que é um RPPS  ?</vt:lpstr>
      <vt:lpstr>Assistência   vs   Previdência</vt:lpstr>
      <vt:lpstr>Assistência   vs   Previdência</vt:lpstr>
      <vt:lpstr>Um Plano de Aposentadoria ...</vt:lpstr>
      <vt:lpstr>Operadora de Risco: Analogia Hidráulica</vt:lpstr>
      <vt:lpstr>Equação de Equilíbrio</vt:lpstr>
      <vt:lpstr>Controle, Fiscalização  e  Normativos</vt:lpstr>
      <vt:lpstr>Liquidez e Solvência:   análise do presente e o futuro</vt:lpstr>
      <vt:lpstr>Equilíbrio Financeiro e Atuarial</vt:lpstr>
      <vt:lpstr>Equilíbrio Financeiro e Atuarial</vt:lpstr>
      <vt:lpstr>Equilíbrio Financeiro e Atuarial</vt:lpstr>
      <vt:lpstr>Equilíbrio Financeiro e Atuarial</vt:lpstr>
      <vt:lpstr>Equilíbrio Financeiro e Atuarial</vt:lpstr>
      <vt:lpstr>Equilíbrio Financeiro e Atuarial</vt:lpstr>
      <vt:lpstr>Equilíbrio Financeiro e Atuarial</vt:lpstr>
      <vt:lpstr>Equilíbrio Financeiro e Atuarial</vt:lpstr>
      <vt:lpstr>Equilíbrio Financeiro e Atuarial</vt:lpstr>
      <vt:lpstr>Equilíbrio Financeiro e Atuarial</vt:lpstr>
      <vt:lpstr>Equilíbrio Financeiro e Atuarial</vt:lpstr>
      <vt:lpstr>Equilíbrio Financeiro e Atuarial</vt:lpstr>
      <vt:lpstr>Equilíbrio Financeiro e Atuarial</vt:lpstr>
      <vt:lpstr>Apresentação do PowerPoint</vt:lpstr>
      <vt:lpstr>Equilíbrio Financeiro e Atuarial</vt:lpstr>
      <vt:lpstr>Equilíbrio Financeiro e Atuarial</vt:lpstr>
      <vt:lpstr>Alternativas mais usuais</vt:lpstr>
      <vt:lpstr>Lei Complementar 226/2016 Possíveis Implicações Atuariais</vt:lpstr>
      <vt:lpstr>Lei Complementar 226/2026 Recomendação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Notebook Profissonal</dc:creator>
  <cp:lastModifiedBy>Conde Consultoria Atuarial</cp:lastModifiedBy>
  <cp:revision>28</cp:revision>
  <dcterms:created xsi:type="dcterms:W3CDTF">2023-01-16T17:00:17Z</dcterms:created>
  <dcterms:modified xsi:type="dcterms:W3CDTF">2026-04-08T16:15:15Z</dcterms:modified>
</cp:coreProperties>
</file>